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00" r:id="rId2"/>
    <p:sldId id="257" r:id="rId3"/>
    <p:sldId id="258" r:id="rId4"/>
    <p:sldId id="261" r:id="rId5"/>
    <p:sldId id="292" r:id="rId6"/>
    <p:sldId id="263" r:id="rId7"/>
    <p:sldId id="286" r:id="rId8"/>
    <p:sldId id="264" r:id="rId9"/>
    <p:sldId id="265" r:id="rId10"/>
    <p:sldId id="266" r:id="rId11"/>
    <p:sldId id="268" r:id="rId12"/>
    <p:sldId id="271" r:id="rId13"/>
    <p:sldId id="274" r:id="rId14"/>
    <p:sldId id="272" r:id="rId15"/>
    <p:sldId id="273" r:id="rId16"/>
    <p:sldId id="269" r:id="rId17"/>
    <p:sldId id="280" r:id="rId18"/>
    <p:sldId id="287" r:id="rId19"/>
    <p:sldId id="270" r:id="rId20"/>
    <p:sldId id="267" r:id="rId21"/>
    <p:sldId id="275" r:id="rId22"/>
    <p:sldId id="277" r:id="rId23"/>
    <p:sldId id="276" r:id="rId24"/>
    <p:sldId id="282" r:id="rId25"/>
    <p:sldId id="281" r:id="rId26"/>
    <p:sldId id="278" r:id="rId27"/>
    <p:sldId id="289" r:id="rId28"/>
    <p:sldId id="290" r:id="rId29"/>
    <p:sldId id="284" r:id="rId30"/>
  </p:sldIdLst>
  <p:sldSz cx="12192000" cy="6858000"/>
  <p:notesSz cx="6858000" cy="9144000"/>
  <p:embeddedFontLst>
    <p:embeddedFont>
      <p:font typeface="Angsana New" panose="02020603050405020304" pitchFamily="18" charset="-34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 Light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9B"/>
    <a:srgbClr val="1377C6"/>
    <a:srgbClr val="19549D"/>
    <a:srgbClr val="1679C8"/>
    <a:srgbClr val="177DC9"/>
    <a:srgbClr val="187FCE"/>
    <a:srgbClr val="1B87D3"/>
    <a:srgbClr val="FFFFFF"/>
    <a:srgbClr val="1E85B5"/>
    <a:srgbClr val="167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0" autoAdjust="0"/>
    <p:restoredTop sz="95492" autoAdjust="0"/>
  </p:normalViewPr>
  <p:slideViewPr>
    <p:cSldViewPr snapToGrid="0">
      <p:cViewPr varScale="1">
        <p:scale>
          <a:sx n="91" d="100"/>
          <a:sy n="91" d="100"/>
        </p:scale>
        <p:origin x="2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5B29-9E3C-493A-B836-F73432D5F373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E3F37-3CC2-4099-A88F-FB6EF31AF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2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4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7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6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9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74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13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6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신한카드 데이터인가</a:t>
            </a:r>
            <a:r>
              <a:rPr lang="en-US" altLang="ko-KR" dirty="0"/>
              <a:t>? -&gt; </a:t>
            </a:r>
            <a:r>
              <a:rPr lang="ko-KR" altLang="en-US" dirty="0" err="1"/>
              <a:t>국민여가활동조사의</a:t>
            </a:r>
            <a:r>
              <a:rPr lang="ko-KR" altLang="en-US" dirty="0"/>
              <a:t> 만족도 항목에 대한 답변은 거의 대부분 </a:t>
            </a:r>
            <a:r>
              <a:rPr lang="en-US" altLang="ko-KR" dirty="0"/>
              <a:t>5~7</a:t>
            </a:r>
            <a:r>
              <a:rPr lang="ko-KR" altLang="en-US" dirty="0"/>
              <a:t>점</a:t>
            </a:r>
            <a:r>
              <a:rPr lang="en-US" altLang="ko-KR" dirty="0"/>
              <a:t>(</a:t>
            </a:r>
            <a:r>
              <a:rPr lang="ko-KR" altLang="en-US" dirty="0"/>
              <a:t>약간 만족</a:t>
            </a:r>
            <a:r>
              <a:rPr lang="en-US" altLang="ko-KR" dirty="0"/>
              <a:t>~</a:t>
            </a:r>
            <a:r>
              <a:rPr lang="ko-KR" altLang="en-US" dirty="0"/>
              <a:t>매우 만족</a:t>
            </a:r>
            <a:r>
              <a:rPr lang="en-US" altLang="ko-KR" dirty="0"/>
              <a:t>)</a:t>
            </a:r>
            <a:r>
              <a:rPr lang="ko-KR" altLang="en-US" dirty="0"/>
              <a:t>에 치중됨</a:t>
            </a:r>
            <a:endParaRPr lang="en-US" altLang="ko-KR" dirty="0"/>
          </a:p>
          <a:p>
            <a:r>
              <a:rPr lang="ko-KR" altLang="en-US" dirty="0"/>
              <a:t>조금 더 객관적으로 스포츠 여가활동에 대한 만족도를 나타낼 지표가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2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8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4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95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9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86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931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1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97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58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28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55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3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0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출처</a:t>
            </a:r>
            <a:r>
              <a:rPr lang="en-US" altLang="ko-KR" dirty="0"/>
              <a:t>: https://www.incheon.go.kr/goodmorning/GOOD010401/view?nttNo=2041234&amp;srchPblicteIssnoCode=202105&amp;curPage=1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8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4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5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0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8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색조합</a:t>
            </a:r>
            <a:r>
              <a:rPr lang="en-US" altLang="ko-KR" dirty="0"/>
              <a:t>: 06283D, 1363DF, 47B5FF, DFF6FF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E3F37-3CC2-4099-A88F-FB6EF31AFB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2324C-E69A-40A0-11D7-CA9D5462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47F9-AE1B-164B-9808-72AFBC637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99DB2-C221-1D05-6BBD-B57FBA09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D6CA2-5308-4F07-A7CC-4B8F4ECC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150E-14FD-B765-0502-FC8960B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5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6E769-4E06-75E6-90D7-ADB9A07F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C621F4-3BF0-5AAD-1F03-D3E31F3C6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6B83-65FF-906F-8286-9C810182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65829-D27B-D784-EC6F-6C8EF590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87183-DC78-C6C0-DE6A-094C0A18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7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2EF3-E507-8D86-E075-67DEF0D8D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13195A-B171-180A-75B4-96AB358F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B21D-7325-34F7-E5C6-E8D5057F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F060E-490A-8483-5DE6-80341FFC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FA5F0-8E92-14ED-734C-F02951D6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7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1A197-0773-C418-9EA4-33DD1E93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6342E-6EF5-42FB-5C09-1EF24E29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DD050-C6DC-701C-FCDC-AAA0B52B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6DEB9-EA2A-B5C7-B173-664C473D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91EE1-D946-3564-1F98-69A48346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1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DA883-746E-422F-EA3E-029D7E4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CF35BD-7D7B-9F8E-B403-7809FBFC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07D1C-0ACE-EF76-D06C-D3A82761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2BFFD-0F9F-8D91-1991-15B1D447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79DF6-53A7-5D91-4873-6D065F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6A274-37EA-EE15-B516-3F896873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F537F-3DDA-CE02-C81F-69C85D0AA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8AEE6-AF60-E3A9-A8E2-B2DFE6F7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74967-E705-F0CF-F148-2964BDF0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E441-8DCD-A752-901C-751D29AD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8BE9E-0B75-6D2F-9037-386B31B2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9A1F-D318-8E81-2224-F19C88C2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F3DCA-2F3E-E876-3446-CE27A60E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E4722-9765-BC96-2ADF-8931800D7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E3A460-4B7E-8DDA-FAF8-DF13C80F6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3DD66-4869-72E1-F130-DC8296F38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2A1C4-32C8-DB38-06BF-8B8184CC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B0274D-A5E3-C158-D966-8428189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092F4B-3C00-0011-C95A-8E7E78D1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0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AD9C1-5E98-410B-2967-2A849FF7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95B737-046E-0CD0-576D-D74DAD18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E6C298-F174-FB2C-9A3E-047C86CF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05E915-7A2C-FB84-B261-315815D8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659E7E-0A5F-9203-2383-89E09DA2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15123C-578F-6367-6D43-2A837CD7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A5A3-89E2-456F-C62B-EE9A4C57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9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6C58-0E80-EF65-C3AB-3A097D21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C2A53-A98D-E137-C3C4-4C7FDC1B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3DA7E-5EB6-D521-9202-8132ACEC3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60127-A42A-DDAA-E118-A47403A5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B81B0-7420-FBA9-3BEF-17EBBC8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E31B1E-B601-BE0D-6296-E97E801B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2A7DC-D912-F4BA-236B-2840FE2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0084E-2EF8-1D93-2B9C-0DBB5F37F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507FB-4DCD-4327-4CC8-C04C5EB8C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98D13F-317A-FFFC-BEFC-FB253F85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B33A1-8DA8-7502-E06E-81CDA24E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41967-52F0-DB0D-E297-7CC6F605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9B2D58-5037-1236-3C87-0ED0EB5D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19834-3F3B-5FFA-0651-EECCFF0A4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1F008-E0C9-5BB0-0938-06C6A1795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99F1-1634-4B9A-9147-959E5F61944E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25DFF-51F6-C37C-83EE-10068FB1F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32027-4DD7-7450-CF59-146A9D9B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EF64-0A7A-40B2-B788-95A6DC97C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4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9.png"/><Relationship Id="rId3" Type="http://schemas.openxmlformats.org/officeDocument/2006/relationships/image" Target="../media/image38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FA00B-4526-BCF4-A7C7-4A632DB93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7493" r="16232" b="2230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4424377" y="2777633"/>
            <a:ext cx="75618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스포츠 활동 및 산업 활성화 방안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9034272" y="250368"/>
            <a:ext cx="310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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관광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빅데이터 분석대회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837D5-A81B-B191-B181-2BD5A843E8CC}"/>
              </a:ext>
            </a:extLst>
          </p:cNvPr>
          <p:cNvSpPr txBox="1"/>
          <p:nvPr/>
        </p:nvSpPr>
        <p:spPr>
          <a:xfrm>
            <a:off x="6297630" y="3635526"/>
            <a:ext cx="56048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관련 데이터 분석을 통한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증대 방법 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C4DE0-9AA2-C1EE-6193-48338430E0F5}"/>
              </a:ext>
            </a:extLst>
          </p:cNvPr>
          <p:cNvSpPr txBox="1"/>
          <p:nvPr/>
        </p:nvSpPr>
        <p:spPr>
          <a:xfrm>
            <a:off x="318388" y="250368"/>
            <a:ext cx="133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DATA133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00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4620770" cy="657727"/>
            <a:chOff x="1523999" y="208546"/>
            <a:chExt cx="3727035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511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과제 설정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920D7-A699-9695-24D6-5DDD7C8C5B9B}"/>
              </a:ext>
            </a:extLst>
          </p:cNvPr>
          <p:cNvSpPr/>
          <p:nvPr/>
        </p:nvSpPr>
        <p:spPr>
          <a:xfrm>
            <a:off x="1597152" y="3243072"/>
            <a:ext cx="2657856" cy="658368"/>
          </a:xfrm>
          <a:prstGeom prst="roundRect">
            <a:avLst/>
          </a:prstGeom>
          <a:solidFill>
            <a:srgbClr val="95F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6283D"/>
                </a:solidFill>
              </a:rPr>
              <a:t>신한카드 데이터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79FC89-E665-1693-150D-1406E8605555}"/>
              </a:ext>
            </a:extLst>
          </p:cNvPr>
          <p:cNvSpPr/>
          <p:nvPr/>
        </p:nvSpPr>
        <p:spPr>
          <a:xfrm>
            <a:off x="1597152" y="1170432"/>
            <a:ext cx="2657856" cy="658368"/>
          </a:xfrm>
          <a:prstGeom prst="roundRect">
            <a:avLst/>
          </a:prstGeom>
          <a:solidFill>
            <a:srgbClr val="B8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6283D"/>
                </a:solidFill>
              </a:rPr>
              <a:t>국민여가활동조사</a:t>
            </a:r>
            <a:endParaRPr lang="ko-KR" altLang="en-US" dirty="0">
              <a:solidFill>
                <a:srgbClr val="06283D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42BA54-4FDB-B0F0-DB40-349F1B0EE20A}"/>
              </a:ext>
            </a:extLst>
          </p:cNvPr>
          <p:cNvSpPr txBox="1"/>
          <p:nvPr/>
        </p:nvSpPr>
        <p:spPr>
          <a:xfrm>
            <a:off x="1591264" y="1828306"/>
            <a:ext cx="493653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칼럼 생성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이진분류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모형 생성 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모형의 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Importance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586CE-726E-76E5-13FD-9AE1D91B33B5}"/>
              </a:ext>
            </a:extLst>
          </p:cNvPr>
          <p:cNvSpPr txBox="1"/>
          <p:nvPr/>
        </p:nvSpPr>
        <p:spPr>
          <a:xfrm>
            <a:off x="1591264" y="3937522"/>
            <a:ext cx="398403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종목별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‘rating’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행렬 생성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종목 추천 알고리즘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적용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3391F6F2-727E-F463-E2A3-5F888DA91328}"/>
              </a:ext>
            </a:extLst>
          </p:cNvPr>
          <p:cNvSpPr/>
          <p:nvPr/>
        </p:nvSpPr>
        <p:spPr>
          <a:xfrm rot="16200000">
            <a:off x="6022848" y="2036064"/>
            <a:ext cx="1438656" cy="414528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EBE844-64BF-B513-8D96-74DF5A237119}"/>
              </a:ext>
            </a:extLst>
          </p:cNvPr>
          <p:cNvSpPr txBox="1"/>
          <p:nvPr/>
        </p:nvSpPr>
        <p:spPr>
          <a:xfrm>
            <a:off x="7071360" y="1590562"/>
            <a:ext cx="493776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</a:t>
            </a:r>
            <a:r>
              <a:rPr lang="en-US" altLang="ko-KR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모형을 통해 </a:t>
            </a: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비경험자의</a:t>
            </a: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특성 파악</a:t>
            </a:r>
            <a:endParaRPr lang="ko-KR" altLang="en-US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72F90C-FBC9-DE42-B142-1ADDB91A0EC5}"/>
              </a:ext>
            </a:extLst>
          </p:cNvPr>
          <p:cNvSpPr txBox="1"/>
          <p:nvPr/>
        </p:nvSpPr>
        <p:spPr>
          <a:xfrm>
            <a:off x="7196813" y="3138946"/>
            <a:ext cx="4686855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중요한 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사용해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추천 모형에 대입하여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</a:t>
            </a:r>
            <a:r>
              <a:rPr lang="ko-KR" altLang="en-US" sz="2000" b="1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위한 </a:t>
            </a: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맞춤형 스포츠 추천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2D3A0F4-458D-9831-4185-BF25DF145E56}"/>
              </a:ext>
            </a:extLst>
          </p:cNvPr>
          <p:cNvSpPr/>
          <p:nvPr/>
        </p:nvSpPr>
        <p:spPr>
          <a:xfrm>
            <a:off x="1597152" y="5230368"/>
            <a:ext cx="2657856" cy="658368"/>
          </a:xfrm>
          <a:prstGeom prst="roundRect">
            <a:avLst/>
          </a:prstGeom>
          <a:solidFill>
            <a:srgbClr val="ED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6283D"/>
                </a:solidFill>
              </a:rPr>
              <a:t>체육시설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E12A5-D425-16B9-7C9B-21141A4F4D6F}"/>
              </a:ext>
            </a:extLst>
          </p:cNvPr>
          <p:cNvSpPr txBox="1"/>
          <p:nvPr/>
        </p:nvSpPr>
        <p:spPr>
          <a:xfrm>
            <a:off x="1664416" y="5974617"/>
            <a:ext cx="252963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접근성 시각화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1F0B6A-16C3-0B39-41D9-EFBA7E8F92B2}"/>
              </a:ext>
            </a:extLst>
          </p:cNvPr>
          <p:cNvSpPr txBox="1"/>
          <p:nvPr/>
        </p:nvSpPr>
        <p:spPr>
          <a:xfrm>
            <a:off x="7223760" y="5047092"/>
            <a:ext cx="463296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스포츠활동 </a:t>
            </a:r>
            <a:r>
              <a:rPr lang="ko-KR" altLang="en-US" dirty="0">
                <a:solidFill>
                  <a:srgbClr val="FF0000"/>
                </a:solidFill>
              </a:rPr>
              <a:t>기피 이유를 분석</a:t>
            </a:r>
            <a:r>
              <a:rPr lang="ko-KR" altLang="en-US" dirty="0"/>
              <a:t>하여</a:t>
            </a:r>
            <a:endParaRPr lang="en-US" altLang="ko-KR" dirty="0"/>
          </a:p>
          <a:p>
            <a:r>
              <a:rPr lang="ko-KR" altLang="en-US" dirty="0"/>
              <a:t>정책적 조언</a:t>
            </a: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DD990363-60D5-B8ED-8CAA-DD4BC12EB1A8}"/>
              </a:ext>
            </a:extLst>
          </p:cNvPr>
          <p:cNvSpPr/>
          <p:nvPr/>
        </p:nvSpPr>
        <p:spPr>
          <a:xfrm>
            <a:off x="5791200" y="3474720"/>
            <a:ext cx="390144" cy="2682240"/>
          </a:xfrm>
          <a:prstGeom prst="rightBrace">
            <a:avLst/>
          </a:prstGeom>
          <a:ln w="19050">
            <a:solidFill>
              <a:srgbClr val="06283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A92D37C7-7E80-F6D4-A78F-5BB557DAF505}"/>
              </a:ext>
            </a:extLst>
          </p:cNvPr>
          <p:cNvSpPr/>
          <p:nvPr/>
        </p:nvSpPr>
        <p:spPr>
          <a:xfrm rot="16200000">
            <a:off x="6022848" y="4559808"/>
            <a:ext cx="1438656" cy="414528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2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BDD231-5512-6711-209F-EFB897D76EE2}"/>
              </a:ext>
            </a:extLst>
          </p:cNvPr>
          <p:cNvSpPr/>
          <p:nvPr/>
        </p:nvSpPr>
        <p:spPr>
          <a:xfrm>
            <a:off x="1253514" y="5195730"/>
            <a:ext cx="4329775" cy="9265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6156962" cy="657727"/>
            <a:chOff x="1523999" y="208546"/>
            <a:chExt cx="4966101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4750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스포츠경험자 분류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42BA54-4FDB-B0F0-DB40-349F1B0EE20A}"/>
              </a:ext>
            </a:extLst>
          </p:cNvPr>
          <p:cNvSpPr txBox="1"/>
          <p:nvPr/>
        </p:nvSpPr>
        <p:spPr>
          <a:xfrm>
            <a:off x="1227632" y="1365010"/>
            <a:ext cx="502899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칼럼 생성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29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국민여가활동조사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ED5D68-2488-66A3-7E90-CD9865C0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09" y="3145536"/>
            <a:ext cx="4386663" cy="8685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ADA2C3-9562-2A99-1CCC-32F48D868DBD}"/>
              </a:ext>
            </a:extLst>
          </p:cNvPr>
          <p:cNvSpPr txBox="1"/>
          <p:nvPr/>
        </p:nvSpPr>
        <p:spPr>
          <a:xfrm>
            <a:off x="1194816" y="2643369"/>
            <a:ext cx="447446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변수선택으로 분류모형에 사용할 변수 추출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899C24-77D6-6AE4-B836-68353057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55" y="1825513"/>
            <a:ext cx="4362018" cy="6419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54493A-8E19-5CB8-B6D2-5063467D444A}"/>
              </a:ext>
            </a:extLst>
          </p:cNvPr>
          <p:cNvSpPr txBox="1"/>
          <p:nvPr/>
        </p:nvSpPr>
        <p:spPr>
          <a:xfrm>
            <a:off x="1207008" y="3972297"/>
            <a:ext cx="4352544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주간근무여부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연령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학력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거주도시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가구원수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가구주여부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가구소득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변수의 더미변수들이 선택됨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F73E22-C5F9-6C04-645B-526F97D2CF14}"/>
              </a:ext>
            </a:extLst>
          </p:cNvPr>
          <p:cNvSpPr txBox="1"/>
          <p:nvPr/>
        </p:nvSpPr>
        <p:spPr>
          <a:xfrm>
            <a:off x="7154411" y="2059954"/>
            <a:ext cx="390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분류모형에 사용할 데이터프레임 생성</a:t>
            </a:r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9573DB9E-E1F1-ABFD-8E82-0B5FC6F55617}"/>
              </a:ext>
            </a:extLst>
          </p:cNvPr>
          <p:cNvSpPr/>
          <p:nvPr/>
        </p:nvSpPr>
        <p:spPr>
          <a:xfrm>
            <a:off x="5791200" y="2133600"/>
            <a:ext cx="292608" cy="4023360"/>
          </a:xfrm>
          <a:prstGeom prst="rightBrace">
            <a:avLst/>
          </a:prstGeom>
          <a:ln w="19050">
            <a:solidFill>
              <a:srgbClr val="06283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A715F-7A2A-7032-7277-9832BBDC816C}"/>
              </a:ext>
            </a:extLst>
          </p:cNvPr>
          <p:cNvSpPr txBox="1"/>
          <p:nvPr/>
        </p:nvSpPr>
        <p:spPr>
          <a:xfrm>
            <a:off x="6886186" y="5205490"/>
            <a:ext cx="433045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(0/1)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분류하는 모형으로</a:t>
            </a:r>
            <a:endParaRPr lang="en-US" altLang="ko-KR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RandomForest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GradientBoosting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4B96734C-BE58-B6E9-6DB8-020B5BC9BD5E}"/>
              </a:ext>
            </a:extLst>
          </p:cNvPr>
          <p:cNvSpPr/>
          <p:nvPr/>
        </p:nvSpPr>
        <p:spPr>
          <a:xfrm>
            <a:off x="8278368" y="4352544"/>
            <a:ext cx="1438656" cy="743712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062E8-A49B-A023-A500-C97638FB0938}"/>
              </a:ext>
            </a:extLst>
          </p:cNvPr>
          <p:cNvSpPr txBox="1"/>
          <p:nvPr/>
        </p:nvSpPr>
        <p:spPr>
          <a:xfrm>
            <a:off x="1194816" y="4703817"/>
            <a:ext cx="418185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 추출 및 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칼럼명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변경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4E300D-916C-91D1-0D04-889B7F2A8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719" y="5268988"/>
            <a:ext cx="4261641" cy="6298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A11F30-C33F-9052-DCA5-36DB70227C9E}"/>
              </a:ext>
            </a:extLst>
          </p:cNvPr>
          <p:cNvSpPr txBox="1"/>
          <p:nvPr/>
        </p:nvSpPr>
        <p:spPr>
          <a:xfrm>
            <a:off x="1207008" y="6069321"/>
            <a:ext cx="4352544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sports_exp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칼럼을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‘target’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칼럼명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변경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신한카드 데이터에 없는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70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이상의 연령 행 삭제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E9338-3704-7A63-F502-17A7D7611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711" y="5880335"/>
            <a:ext cx="2595944" cy="227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BBA64A-8B3B-1329-6888-833979BD9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245" y="2639276"/>
            <a:ext cx="586821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55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분류모형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랜덤포레스트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그래디언트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158C65-8626-5971-313E-ADC2B034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23" y="1975884"/>
            <a:ext cx="4734586" cy="24673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ACF5BB-66A1-DFCD-CED2-CEE91ADDDD8D}"/>
              </a:ext>
            </a:extLst>
          </p:cNvPr>
          <p:cNvSpPr txBox="1"/>
          <p:nvPr/>
        </p:nvSpPr>
        <p:spPr>
          <a:xfrm>
            <a:off x="1201120" y="4937266"/>
            <a:ext cx="48217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max_depth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8, </a:t>
            </a: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min_samples_leaf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12,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min_sample_split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8, </a:t>
            </a: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n_estimators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10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Accuracy Score: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F4B7-33B8-7CF4-055E-69F864FEC2FA}"/>
              </a:ext>
            </a:extLst>
          </p:cNvPr>
          <p:cNvSpPr txBox="1"/>
          <p:nvPr/>
        </p:nvSpPr>
        <p:spPr>
          <a:xfrm>
            <a:off x="1225504" y="1365010"/>
            <a:ext cx="501680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모형에 그리드 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서치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적용하여 정확도 비교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FF7681-5302-1975-7F13-E7E1F183969C}"/>
              </a:ext>
            </a:extLst>
          </p:cNvPr>
          <p:cNvSpPr txBox="1"/>
          <p:nvPr/>
        </p:nvSpPr>
        <p:spPr>
          <a:xfrm>
            <a:off x="6559504" y="4925074"/>
            <a:ext cx="48217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max_depth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3, </a:t>
            </a: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learning_rate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0.2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max_features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2, </a:t>
            </a:r>
            <a:r>
              <a:rPr lang="en-US" altLang="ko-KR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n_estimators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45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Accuracy Score: 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0.733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747BCFA-D866-570E-8FEC-6278E414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072" y="1980253"/>
            <a:ext cx="4680000" cy="26360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ADB8CC-10A2-0D3C-5644-B18DBE1B5BC9}"/>
              </a:ext>
            </a:extLst>
          </p:cNvPr>
          <p:cNvSpPr txBox="1"/>
          <p:nvPr/>
        </p:nvSpPr>
        <p:spPr>
          <a:xfrm>
            <a:off x="3479800" y="6180342"/>
            <a:ext cx="59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정확도가 더 높은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그래디언트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모형을 사용하기로 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CA6CA-244F-90D0-4FAC-C153211D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105" y="4605115"/>
            <a:ext cx="4680000" cy="356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951BE-F750-848E-70EA-BE621E79C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068" y="4439190"/>
            <a:ext cx="4734000" cy="32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65B40A-EE48-9EA1-3A02-73D2F764FD2B}"/>
              </a:ext>
            </a:extLst>
          </p:cNvPr>
          <p:cNvGrpSpPr/>
          <p:nvPr/>
        </p:nvGrpSpPr>
        <p:grpSpPr>
          <a:xfrm>
            <a:off x="1341118" y="196354"/>
            <a:ext cx="6156962" cy="657727"/>
            <a:chOff x="1523999" y="208546"/>
            <a:chExt cx="4966101" cy="6577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5E7A-91EA-8E35-1FBE-8DBAC80DC28C}"/>
                </a:ext>
              </a:extLst>
            </p:cNvPr>
            <p:cNvSpPr txBox="1"/>
            <p:nvPr/>
          </p:nvSpPr>
          <p:spPr>
            <a:xfrm>
              <a:off x="1739921" y="252986"/>
              <a:ext cx="4750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스포츠경험자 분류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모형 비교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25425E-447E-B264-F737-58850F1889E5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95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4491AEF-5049-839A-C7DB-26887A51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38" y="1844793"/>
            <a:ext cx="5635398" cy="39220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646F9-AB1A-F77F-5A2C-8CAA3BB99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4" y="1881369"/>
            <a:ext cx="5504017" cy="384887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55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분류모형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랜덤포레스트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그래디언트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F4B7-33B8-7CF4-055E-69F864FEC2FA}"/>
              </a:ext>
            </a:extLst>
          </p:cNvPr>
          <p:cNvSpPr txBox="1"/>
          <p:nvPr/>
        </p:nvSpPr>
        <p:spPr>
          <a:xfrm>
            <a:off x="1225504" y="1365010"/>
            <a:ext cx="501680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분류모형의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 Importance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DB8CC-10A2-0D3C-5644-B18DBE1B5BC9}"/>
              </a:ext>
            </a:extLst>
          </p:cNvPr>
          <p:cNvSpPr txBox="1"/>
          <p:nvPr/>
        </p:nvSpPr>
        <p:spPr>
          <a:xfrm>
            <a:off x="1292352" y="6058930"/>
            <a:ext cx="1042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모형 모두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en-US" altLang="ko-KR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학력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혼인여부를 중요한 변수로 선정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변수와 연령 변수를 평가에 사용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8E194-FD02-9249-1253-0AF50C7D0401}"/>
              </a:ext>
            </a:extLst>
          </p:cNvPr>
          <p:cNvSpPr/>
          <p:nvPr/>
        </p:nvSpPr>
        <p:spPr>
          <a:xfrm>
            <a:off x="6839712" y="2084832"/>
            <a:ext cx="560832" cy="7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587152-7925-3546-70D3-ABBBC6E4B7C9}"/>
              </a:ext>
            </a:extLst>
          </p:cNvPr>
          <p:cNvGrpSpPr/>
          <p:nvPr/>
        </p:nvGrpSpPr>
        <p:grpSpPr>
          <a:xfrm>
            <a:off x="1341118" y="196354"/>
            <a:ext cx="6156962" cy="657727"/>
            <a:chOff x="1523999" y="208546"/>
            <a:chExt cx="4966101" cy="6577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B45C2F-2679-5553-DB77-C88AF73F3BAA}"/>
                </a:ext>
              </a:extLst>
            </p:cNvPr>
            <p:cNvSpPr txBox="1"/>
            <p:nvPr/>
          </p:nvSpPr>
          <p:spPr>
            <a:xfrm>
              <a:off x="1739921" y="252986"/>
              <a:ext cx="4750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스포츠경험자 분류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변수 중요도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25D469-2DDB-B68B-4A8B-F23A6EFFEFFF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871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4CD13C-4DFD-1974-798E-3AEE3F5ACCB4}"/>
              </a:ext>
            </a:extLst>
          </p:cNvPr>
          <p:cNvSpPr/>
          <p:nvPr/>
        </p:nvSpPr>
        <p:spPr>
          <a:xfrm>
            <a:off x="5705856" y="1219200"/>
            <a:ext cx="6291072" cy="544199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45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분류모형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그래디언트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모형 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F4B7-33B8-7CF4-055E-69F864FEC2FA}"/>
              </a:ext>
            </a:extLst>
          </p:cNvPr>
          <p:cNvSpPr txBox="1"/>
          <p:nvPr/>
        </p:nvSpPr>
        <p:spPr>
          <a:xfrm>
            <a:off x="1225504" y="1340626"/>
            <a:ext cx="4407200" cy="148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 data / Test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분리 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 7:3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명목형 변수 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더미변수화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[Grid Search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2707CE-3695-2DAB-BD95-D2A21BC7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69" y="1224218"/>
            <a:ext cx="6241068" cy="16405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04F634-F63F-5FB0-8751-F5ACB500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490" y="2873504"/>
            <a:ext cx="4222182" cy="2478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AF10A9D-A016-F807-1510-571218F55898}"/>
              </a:ext>
            </a:extLst>
          </p:cNvPr>
          <p:cNvSpPr txBox="1"/>
          <p:nvPr/>
        </p:nvSpPr>
        <p:spPr>
          <a:xfrm>
            <a:off x="1237696" y="4649730"/>
            <a:ext cx="3553760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 모형 성능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accuracy score: 0.737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Test accuracy score: 0.726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461F04-B44B-FA5D-639C-71E34A39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54" y="2924672"/>
            <a:ext cx="3669222" cy="152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19E93-8AC3-A882-AA40-56F9D34F9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90" y="5145364"/>
            <a:ext cx="3885076" cy="8165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7115A2-2DFE-AB84-91E4-E00F36081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204" y="5366482"/>
            <a:ext cx="6121420" cy="12347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C0C723-8B43-6D56-0684-D4E99CE85570}"/>
              </a:ext>
            </a:extLst>
          </p:cNvPr>
          <p:cNvSpPr/>
          <p:nvPr/>
        </p:nvSpPr>
        <p:spPr>
          <a:xfrm>
            <a:off x="5728625" y="4208662"/>
            <a:ext cx="3197372" cy="18166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203E09-4383-BD90-2499-291BA188595B}"/>
              </a:ext>
            </a:extLst>
          </p:cNvPr>
          <p:cNvGrpSpPr/>
          <p:nvPr/>
        </p:nvGrpSpPr>
        <p:grpSpPr>
          <a:xfrm>
            <a:off x="1341118" y="196354"/>
            <a:ext cx="6156962" cy="657727"/>
            <a:chOff x="1523999" y="208546"/>
            <a:chExt cx="4966101" cy="6577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88028A-EC8B-4941-2389-450A6F064B25}"/>
                </a:ext>
              </a:extLst>
            </p:cNvPr>
            <p:cNvSpPr txBox="1"/>
            <p:nvPr/>
          </p:nvSpPr>
          <p:spPr>
            <a:xfrm>
              <a:off x="1739921" y="252986"/>
              <a:ext cx="4750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스포츠경험자 분류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968289F-2ED0-D656-8304-52F1F4E0DDB5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77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565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 분류모형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그래디언트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F4B7-33B8-7CF4-055E-69F864FEC2FA}"/>
              </a:ext>
            </a:extLst>
          </p:cNvPr>
          <p:cNvSpPr txBox="1"/>
          <p:nvPr/>
        </p:nvSpPr>
        <p:spPr>
          <a:xfrm>
            <a:off x="1420576" y="1438162"/>
            <a:ext cx="24442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중요변수만 더미변수화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112F1-67D2-F6F1-9D00-0CADF45DD3A1}"/>
              </a:ext>
            </a:extLst>
          </p:cNvPr>
          <p:cNvSpPr txBox="1"/>
          <p:nvPr/>
        </p:nvSpPr>
        <p:spPr>
          <a:xfrm>
            <a:off x="1274272" y="6144274"/>
            <a:ext cx="33099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Test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set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대한 정확도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0.726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6A839-6C79-7EB0-F681-9F52D8F40746}"/>
              </a:ext>
            </a:extLst>
          </p:cNvPr>
          <p:cNvSpPr txBox="1"/>
          <p:nvPr/>
        </p:nvSpPr>
        <p:spPr>
          <a:xfrm>
            <a:off x="6912864" y="3365529"/>
            <a:ext cx="5164836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스포츠경험자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비경험자를 분류하는 </a:t>
            </a:r>
            <a:endParaRPr lang="en-US" altLang="ko-KR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중요한 변수로 사용될 수 있음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0274F-A74B-24ED-A080-CBAE2335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39" y="2013384"/>
            <a:ext cx="5478911" cy="40338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D19D3-7717-C66F-7124-033D389ABBA4}"/>
              </a:ext>
            </a:extLst>
          </p:cNvPr>
          <p:cNvSpPr/>
          <p:nvPr/>
        </p:nvSpPr>
        <p:spPr>
          <a:xfrm>
            <a:off x="1426464" y="2206752"/>
            <a:ext cx="621792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6EA145-94A1-1669-CE9C-D79C946D037C}"/>
              </a:ext>
            </a:extLst>
          </p:cNvPr>
          <p:cNvSpPr/>
          <p:nvPr/>
        </p:nvSpPr>
        <p:spPr>
          <a:xfrm>
            <a:off x="1255776" y="2572512"/>
            <a:ext cx="841248" cy="19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6B313FC-FEB7-AF1D-9A93-E9C8575A0876}"/>
              </a:ext>
            </a:extLst>
          </p:cNvPr>
          <p:cNvGrpSpPr/>
          <p:nvPr/>
        </p:nvGrpSpPr>
        <p:grpSpPr>
          <a:xfrm>
            <a:off x="1341118" y="196354"/>
            <a:ext cx="7117081" cy="657727"/>
            <a:chOff x="1523999" y="208546"/>
            <a:chExt cx="5740517" cy="6577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6548CA-1E0A-0CBF-CF44-C09655A2D956}"/>
                </a:ext>
              </a:extLst>
            </p:cNvPr>
            <p:cNvSpPr txBox="1"/>
            <p:nvPr/>
          </p:nvSpPr>
          <p:spPr>
            <a:xfrm>
              <a:off x="1739921" y="252986"/>
              <a:ext cx="5524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스포츠경험자 분류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모형의 변수 중요도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FA0A06D-D794-BD9C-6544-085E80546CA1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812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305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알고리즘</a:t>
            </a:r>
            <a:endParaRPr lang="ko-KR" altLang="en-US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ECFBB-081A-39D5-5A16-96428335674D}"/>
              </a:ext>
            </a:extLst>
          </p:cNvPr>
          <p:cNvSpPr txBox="1"/>
          <p:nvPr/>
        </p:nvSpPr>
        <p:spPr>
          <a:xfrm>
            <a:off x="1298656" y="1462546"/>
            <a:ext cx="45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 (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특이값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분해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ED9272-371D-7216-F879-47AE2B7D6A55}"/>
                  </a:ext>
                </a:extLst>
              </p:cNvPr>
              <p:cNvSpPr txBox="1"/>
              <p:nvPr/>
            </p:nvSpPr>
            <p:spPr>
              <a:xfrm>
                <a:off x="1304544" y="5557257"/>
                <a:ext cx="4815840" cy="103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smtClean="0">
                        <a:solidFill>
                          <a:srgbClr val="06283D"/>
                        </a:solidFill>
                        <a:latin typeface="Cambria Math" panose="02040503050406030204" pitchFamily="18" charset="0"/>
                        <a:cs typeface="Angsana New" panose="020B0502040204020203" pitchFamily="18" charset="-34"/>
                      </a:rPr>
                      <m:t>Σ</m:t>
                    </m:r>
                  </m:oMath>
                </a14:m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행렬에서 </a:t>
                </a:r>
                <a:r>
                  <a:rPr lang="en-US" altLang="ko-KR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k</a:t>
                </a:r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개의 대표 </a:t>
                </a:r>
                <a:r>
                  <a:rPr lang="ko-KR" altLang="en-US" sz="1400" dirty="0" err="1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특이값만</a:t>
                </a:r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사용해 차원을 축소하여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Σ</m:t>
                        </m:r>
                      </m:e>
                    </m:acc>
                    <m:r>
                      <a:rPr lang="en-US" altLang="ko-KR" sz="1400" b="0" i="0" smtClean="0">
                        <a:solidFill>
                          <a:srgbClr val="06283D"/>
                        </a:solidFill>
                        <a:latin typeface="Cambria Math" panose="02040503050406030204" pitchFamily="18" charset="0"/>
                        <a:cs typeface="Angsana New" panose="020B0502040204020203" pitchFamily="18" charset="-34"/>
                      </a:rPr>
                      <m:t> </m:t>
                    </m:r>
                  </m:oMath>
                </a14:m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생성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분해된 행렬을 사용해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latent factors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계산이 가능</a:t>
                </a:r>
                <a:endPara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(latent factor: User, Item </a:t>
                </a:r>
                <a:r>
                  <a:rPr lang="ko-KR" altLang="en-US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각각의 특성</a:t>
                </a:r>
                <a:r>
                  <a:rPr lang="en-US" altLang="ko-KR" sz="1400" dirty="0">
                    <a:solidFill>
                      <a:srgbClr val="06283D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ED9272-371D-7216-F879-47AE2B7D6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544" y="5557257"/>
                <a:ext cx="4815840" cy="1039515"/>
              </a:xfrm>
              <a:prstGeom prst="rect">
                <a:avLst/>
              </a:prstGeom>
              <a:blipFill>
                <a:blip r:embed="rId3"/>
                <a:stretch>
                  <a:fillRect l="-380" b="-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346A8E-8CF2-E028-2541-F3CC2F3924D1}"/>
              </a:ext>
            </a:extLst>
          </p:cNvPr>
          <p:cNvGrpSpPr/>
          <p:nvPr/>
        </p:nvGrpSpPr>
        <p:grpSpPr>
          <a:xfrm>
            <a:off x="1161923" y="1901952"/>
            <a:ext cx="4275709" cy="3552026"/>
            <a:chOff x="1161923" y="1999488"/>
            <a:chExt cx="4275709" cy="355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0CFBA121-3044-9C5B-92C6-BAA954711050}"/>
                    </a:ext>
                  </a:extLst>
                </p:cNvPr>
                <p:cNvSpPr/>
                <p:nvPr/>
              </p:nvSpPr>
              <p:spPr>
                <a:xfrm>
                  <a:off x="1377696" y="2206752"/>
                  <a:ext cx="719328" cy="1080000"/>
                </a:xfrm>
                <a:prstGeom prst="roundRect">
                  <a:avLst/>
                </a:prstGeom>
                <a:solidFill>
                  <a:srgbClr val="B8E5FF"/>
                </a:solidFill>
                <a:ln>
                  <a:solidFill>
                    <a:srgbClr val="136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</m:t>
                        </m:r>
                        <m:r>
                          <a:rPr lang="en-US" altLang="ko-KR" sz="240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𝑅</m:t>
                        </m:r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0CFBA121-3044-9C5B-92C6-BAA954711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696" y="2206752"/>
                  <a:ext cx="719328" cy="10800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1363D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7B6BC00A-8659-DA4B-DEC0-F0B885A0A570}"/>
                    </a:ext>
                  </a:extLst>
                </p:cNvPr>
                <p:cNvSpPr/>
                <p:nvPr/>
              </p:nvSpPr>
              <p:spPr>
                <a:xfrm>
                  <a:off x="2535936" y="2206752"/>
                  <a:ext cx="1080000" cy="1080000"/>
                </a:xfrm>
                <a:prstGeom prst="roundRect">
                  <a:avLst/>
                </a:prstGeom>
                <a:solidFill>
                  <a:srgbClr val="95F3B9"/>
                </a:solidFill>
                <a:ln>
                  <a:solidFill>
                    <a:srgbClr val="61E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</m:t>
                        </m:r>
                        <m:r>
                          <a:rPr lang="en-US" altLang="ko-KR" sz="240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𝑈</m:t>
                        </m:r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7B6BC00A-8659-DA4B-DEC0-F0B885A0A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36" y="2206752"/>
                  <a:ext cx="1080000" cy="10800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61ED9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96230152-EA84-D227-E2A4-CB261E9AC979}"/>
                    </a:ext>
                  </a:extLst>
                </p:cNvPr>
                <p:cNvSpPr/>
                <p:nvPr/>
              </p:nvSpPr>
              <p:spPr>
                <a:xfrm>
                  <a:off x="3767328" y="2206752"/>
                  <a:ext cx="719328" cy="1080000"/>
                </a:xfrm>
                <a:prstGeom prst="roundRect">
                  <a:avLst/>
                </a:prstGeom>
                <a:solidFill>
                  <a:srgbClr val="EDB9B9"/>
                </a:solidFill>
                <a:ln>
                  <a:solidFill>
                    <a:srgbClr val="D3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96230152-EA84-D227-E2A4-CB261E9AC9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328" y="2206752"/>
                  <a:ext cx="719328" cy="10800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D3555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F374BE70-877F-BF8A-7534-B919F5BB44D5}"/>
                    </a:ext>
                  </a:extLst>
                </p:cNvPr>
                <p:cNvSpPr/>
                <p:nvPr/>
              </p:nvSpPr>
              <p:spPr>
                <a:xfrm>
                  <a:off x="4669536" y="2206752"/>
                  <a:ext cx="720000" cy="720000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</m:ctrlPr>
                          </m:sSupPr>
                          <m:e>
                            <m:r>
                              <a:rPr lang="en-US" altLang="ko-KR" sz="240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sz="240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sz="30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F374BE70-877F-BF8A-7534-B919F5BB4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536" y="2206752"/>
                  <a:ext cx="720000" cy="7200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07451A-E65E-6448-347C-B3AF39DF421F}"/>
                </a:ext>
              </a:extLst>
            </p:cNvPr>
            <p:cNvSpPr txBox="1"/>
            <p:nvPr/>
          </p:nvSpPr>
          <p:spPr>
            <a:xfrm>
              <a:off x="2060448" y="2474976"/>
              <a:ext cx="341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</a:t>
              </a:r>
              <a:endPara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A20956-37A1-C790-3F4E-8A325C99130C}"/>
                </a:ext>
              </a:extLst>
            </p:cNvPr>
            <p:cNvSpPr txBox="1"/>
            <p:nvPr/>
          </p:nvSpPr>
          <p:spPr>
            <a:xfrm>
              <a:off x="1426464" y="3204201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m×n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B5E840-2AE7-886C-1A3B-8DD56F7DFB48}"/>
                </a:ext>
              </a:extLst>
            </p:cNvPr>
            <p:cNvSpPr txBox="1"/>
            <p:nvPr/>
          </p:nvSpPr>
          <p:spPr>
            <a:xfrm>
              <a:off x="2718816" y="3204201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m×m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6F5E21-823E-C6A5-E875-C4512217903F}"/>
                </a:ext>
              </a:extLst>
            </p:cNvPr>
            <p:cNvSpPr txBox="1"/>
            <p:nvPr/>
          </p:nvSpPr>
          <p:spPr>
            <a:xfrm>
              <a:off x="3755136" y="3204201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m×n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FFC589-B68D-0AD6-BEA1-FFE73824A448}"/>
                </a:ext>
              </a:extLst>
            </p:cNvPr>
            <p:cNvSpPr txBox="1"/>
            <p:nvPr/>
          </p:nvSpPr>
          <p:spPr>
            <a:xfrm>
              <a:off x="4742688" y="3204201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n×n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DA3102B5-2C12-D9D9-8326-73CAF6681E4F}"/>
                    </a:ext>
                  </a:extLst>
                </p:cNvPr>
                <p:cNvSpPr/>
                <p:nvPr/>
              </p:nvSpPr>
              <p:spPr>
                <a:xfrm>
                  <a:off x="1377696" y="4157472"/>
                  <a:ext cx="719328" cy="1080000"/>
                </a:xfrm>
                <a:prstGeom prst="roundRect">
                  <a:avLst/>
                </a:prstGeom>
                <a:solidFill>
                  <a:srgbClr val="B8E5FF"/>
                </a:solidFill>
                <a:ln>
                  <a:solidFill>
                    <a:srgbClr val="136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DA3102B5-2C12-D9D9-8326-73CAF6681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696" y="4157472"/>
                  <a:ext cx="719328" cy="1080000"/>
                </a:xfrm>
                <a:prstGeom prst="roundRect">
                  <a:avLst/>
                </a:prstGeom>
                <a:blipFill>
                  <a:blip r:embed="rId8"/>
                  <a:stretch>
                    <a:fillRect r="-20833"/>
                  </a:stretch>
                </a:blipFill>
                <a:ln>
                  <a:solidFill>
                    <a:srgbClr val="1363D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539F2A46-A6AE-83B4-C04E-A9C5790FB5A0}"/>
                    </a:ext>
                  </a:extLst>
                </p:cNvPr>
                <p:cNvSpPr/>
                <p:nvPr/>
              </p:nvSpPr>
              <p:spPr>
                <a:xfrm>
                  <a:off x="2474976" y="4157472"/>
                  <a:ext cx="540000" cy="1080000"/>
                </a:xfrm>
                <a:prstGeom prst="roundRect">
                  <a:avLst/>
                </a:prstGeom>
                <a:solidFill>
                  <a:srgbClr val="95F3B9"/>
                </a:solidFill>
                <a:ln>
                  <a:solidFill>
                    <a:srgbClr val="61E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  <m:t>𝑈</m:t>
                            </m:r>
                          </m:e>
                        </m:acc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539F2A46-A6AE-83B4-C04E-A9C5790FB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976" y="4157472"/>
                  <a:ext cx="540000" cy="1080000"/>
                </a:xfrm>
                <a:prstGeom prst="roundRect">
                  <a:avLst/>
                </a:prstGeom>
                <a:blipFill>
                  <a:blip r:embed="rId9"/>
                  <a:stretch>
                    <a:fillRect r="-9890"/>
                  </a:stretch>
                </a:blipFill>
                <a:ln>
                  <a:solidFill>
                    <a:srgbClr val="61ED9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85B9B454-94B8-274F-2A8A-49F21936C739}"/>
                    </a:ext>
                  </a:extLst>
                </p:cNvPr>
                <p:cNvSpPr/>
                <p:nvPr/>
              </p:nvSpPr>
              <p:spPr>
                <a:xfrm>
                  <a:off x="3182112" y="4157472"/>
                  <a:ext cx="540000" cy="540000"/>
                </a:xfrm>
                <a:prstGeom prst="roundRect">
                  <a:avLst/>
                </a:prstGeom>
                <a:solidFill>
                  <a:srgbClr val="EDB9B9"/>
                </a:solidFill>
                <a:ln>
                  <a:solidFill>
                    <a:srgbClr val="D3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  <m:t>Σ</m:t>
                            </m:r>
                          </m:e>
                        </m:acc>
                      </m:oMath>
                    </m:oMathPara>
                  </a14:m>
                  <a:endParaRPr lang="ko-KR" altLang="en-US" sz="24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85B9B454-94B8-274F-2A8A-49F21936C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112" y="4157472"/>
                  <a:ext cx="540000" cy="540000"/>
                </a:xfrm>
                <a:prstGeom prst="roundRect">
                  <a:avLst/>
                </a:prstGeom>
                <a:blipFill>
                  <a:blip r:embed="rId10"/>
                  <a:stretch>
                    <a:fillRect t="-1099" r="-13187"/>
                  </a:stretch>
                </a:blipFill>
                <a:ln>
                  <a:solidFill>
                    <a:srgbClr val="D3555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DD6B42DF-EDF2-F3BF-1C90-1C19E78783B4}"/>
                    </a:ext>
                  </a:extLst>
                </p:cNvPr>
                <p:cNvSpPr/>
                <p:nvPr/>
              </p:nvSpPr>
              <p:spPr>
                <a:xfrm>
                  <a:off x="3913632" y="4157472"/>
                  <a:ext cx="720000" cy="540000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rgbClr val="06283D"/>
                            </a:solidFill>
                            <a:latin typeface="Cambria Math" panose="02040503050406030204" pitchFamily="18" charset="0"/>
                            <a:cs typeface="Angsana New" panose="020B0502040204020203" pitchFamily="18" charset="-34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ko-KR" sz="2400" b="0" i="1" smtClean="0">
                                <a:solidFill>
                                  <a:srgbClr val="06283D"/>
                                </a:solidFill>
                                <a:latin typeface="Cambria Math" panose="02040503050406030204" pitchFamily="18" charset="0"/>
                                <a:cs typeface="Angsana New" panose="020B0502040204020203" pitchFamily="18" charset="-34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2400" i="1">
                                    <a:solidFill>
                                      <a:srgbClr val="06283D"/>
                                    </a:solidFill>
                                    <a:latin typeface="Cambria Math" panose="02040503050406030204" pitchFamily="18" charset="0"/>
                                    <a:cs typeface="Angsana New" panose="020B0502040204020203" pitchFamily="18" charset="-34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>
                                    <a:solidFill>
                                      <a:srgbClr val="06283D"/>
                                    </a:solidFill>
                                    <a:latin typeface="Cambria Math" panose="02040503050406030204" pitchFamily="18" charset="0"/>
                                    <a:cs typeface="Angsana New" panose="020B0502040204020203" pitchFamily="18" charset="-34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ko-KR" sz="2400">
                                    <a:solidFill>
                                      <a:srgbClr val="06283D"/>
                                    </a:solidFill>
                                    <a:latin typeface="Cambria Math" panose="02040503050406030204" pitchFamily="18" charset="0"/>
                                    <a:cs typeface="Angsana New" panose="020B0502040204020203" pitchFamily="18" charset="-34"/>
                                  </a:rPr>
                                  <m:t>𝑇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ko-KR" altLang="en-US" sz="3000" dirty="0">
                    <a:solidFill>
                      <a:srgbClr val="06283D"/>
                    </a:solidFill>
                    <a:latin typeface="Angsana New" panose="020B0502040204020203" pitchFamily="18" charset="-34"/>
                    <a:cs typeface="Angsana New" panose="020B0502040204020203" pitchFamily="18" charset="-34"/>
                  </a:endParaRPr>
                </a:p>
              </p:txBody>
            </p:sp>
          </mc:Choice>
          <mc:Fallback xmlns="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DD6B42DF-EDF2-F3BF-1C90-1C19E787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632" y="4157472"/>
                  <a:ext cx="720000" cy="540000"/>
                </a:xfrm>
                <a:prstGeom prst="roundRect">
                  <a:avLst/>
                </a:prstGeom>
                <a:blipFill>
                  <a:blip r:embed="rId11"/>
                  <a:stretch>
                    <a:fillRect t="-2198" r="-15000"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51A02E-CBFF-8F98-114F-7A9AF68BBBA1}"/>
                </a:ext>
              </a:extLst>
            </p:cNvPr>
            <p:cNvSpPr txBox="1"/>
            <p:nvPr/>
          </p:nvSpPr>
          <p:spPr>
            <a:xfrm>
              <a:off x="2060448" y="4425696"/>
              <a:ext cx="341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</a:t>
              </a:r>
              <a:endPara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9F6E32-33C5-1222-68A7-065AA7B23DE8}"/>
                </a:ext>
              </a:extLst>
            </p:cNvPr>
            <p:cNvSpPr txBox="1"/>
            <p:nvPr/>
          </p:nvSpPr>
          <p:spPr>
            <a:xfrm>
              <a:off x="1426464" y="5167113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m×n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2DD2484-2286-08AC-ACCB-EC6BF130076E}"/>
                </a:ext>
              </a:extLst>
            </p:cNvPr>
            <p:cNvSpPr txBox="1"/>
            <p:nvPr/>
          </p:nvSpPr>
          <p:spPr>
            <a:xfrm>
              <a:off x="2462784" y="5167113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m×k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F74525-D233-3B7D-CF81-3A65F36FFA9D}"/>
                </a:ext>
              </a:extLst>
            </p:cNvPr>
            <p:cNvSpPr txBox="1"/>
            <p:nvPr/>
          </p:nvSpPr>
          <p:spPr>
            <a:xfrm>
              <a:off x="3108960" y="5167113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k×k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EDBA5B-B55F-10B0-25AA-56F825391673}"/>
                </a:ext>
              </a:extLst>
            </p:cNvPr>
            <p:cNvSpPr txBox="1"/>
            <p:nvPr/>
          </p:nvSpPr>
          <p:spPr>
            <a:xfrm>
              <a:off x="3828288" y="5167113"/>
              <a:ext cx="694944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k×n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9C087B-CA76-4F60-21BC-F0EC3371FA66}"/>
                    </a:ext>
                  </a:extLst>
                </p:cNvPr>
                <p:cNvSpPr txBox="1"/>
                <p:nvPr/>
              </p:nvSpPr>
              <p:spPr>
                <a:xfrm rot="16200000">
                  <a:off x="1456944" y="3486912"/>
                  <a:ext cx="50174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9C087B-CA76-4F60-21BC-F0EC3371F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56944" y="3486912"/>
                  <a:ext cx="501740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ECAA4-004F-E6BB-15DC-E0EC2FBBE40B}"/>
                </a:ext>
              </a:extLst>
            </p:cNvPr>
            <p:cNvSpPr txBox="1"/>
            <p:nvPr/>
          </p:nvSpPr>
          <p:spPr>
            <a:xfrm>
              <a:off x="1511808" y="1999488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Items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3A50C3-4E52-E86C-001F-919357459166}"/>
                </a:ext>
              </a:extLst>
            </p:cNvPr>
            <p:cNvSpPr txBox="1"/>
            <p:nvPr/>
          </p:nvSpPr>
          <p:spPr>
            <a:xfrm rot="16200000">
              <a:off x="987553" y="2511552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Users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9519BB-2FD3-C0B2-ED43-611FACC016FB}"/>
                </a:ext>
              </a:extLst>
            </p:cNvPr>
            <p:cNvSpPr txBox="1"/>
            <p:nvPr/>
          </p:nvSpPr>
          <p:spPr>
            <a:xfrm>
              <a:off x="1499616" y="3925824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Items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0E8B08-7FCE-0243-8BAF-918A8A5AFDCD}"/>
                </a:ext>
              </a:extLst>
            </p:cNvPr>
            <p:cNvSpPr txBox="1"/>
            <p:nvPr/>
          </p:nvSpPr>
          <p:spPr>
            <a:xfrm rot="16200000">
              <a:off x="1011937" y="4437888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Users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DD8F0-797E-3CCD-A1DB-15528E932FE6}"/>
                </a:ext>
              </a:extLst>
            </p:cNvPr>
            <p:cNvSpPr txBox="1"/>
            <p:nvPr/>
          </p:nvSpPr>
          <p:spPr>
            <a:xfrm>
              <a:off x="2426208" y="3925824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BD8C05-184E-42A7-E244-BF54C2D99400}"/>
                </a:ext>
              </a:extLst>
            </p:cNvPr>
            <p:cNvSpPr txBox="1"/>
            <p:nvPr/>
          </p:nvSpPr>
          <p:spPr>
            <a:xfrm>
              <a:off x="3145536" y="3925824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479D1E-8ECB-8567-77AA-015009E88056}"/>
                </a:ext>
              </a:extLst>
            </p:cNvPr>
            <p:cNvSpPr txBox="1"/>
            <p:nvPr/>
          </p:nvSpPr>
          <p:spPr>
            <a:xfrm>
              <a:off x="4023360" y="3925824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Items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48512DE-31B4-C744-7E8E-456AFDED4F13}"/>
                </a:ext>
              </a:extLst>
            </p:cNvPr>
            <p:cNvSpPr txBox="1"/>
            <p:nvPr/>
          </p:nvSpPr>
          <p:spPr>
            <a:xfrm>
              <a:off x="2755392" y="1999488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3E0C9-5F08-C888-551A-7B8CEBC95143}"/>
                </a:ext>
              </a:extLst>
            </p:cNvPr>
            <p:cNvSpPr txBox="1"/>
            <p:nvPr/>
          </p:nvSpPr>
          <p:spPr>
            <a:xfrm>
              <a:off x="3803904" y="1999488"/>
              <a:ext cx="670560" cy="32181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5CF17E-C3D4-939E-FF89-ADDB03BAC202}"/>
                </a:ext>
              </a:extLst>
            </p:cNvPr>
            <p:cNvSpPr txBox="1"/>
            <p:nvPr/>
          </p:nvSpPr>
          <p:spPr>
            <a:xfrm>
              <a:off x="4754880" y="1999488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Items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C488C19-4DE2-659A-2FD9-F040FA6AF170}"/>
                </a:ext>
              </a:extLst>
            </p:cNvPr>
            <p:cNvSpPr txBox="1"/>
            <p:nvPr/>
          </p:nvSpPr>
          <p:spPr>
            <a:xfrm rot="16200000">
              <a:off x="2145794" y="2511553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Users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965827-4677-FAB0-D6C2-840064B255B0}"/>
                </a:ext>
              </a:extLst>
            </p:cNvPr>
            <p:cNvSpPr txBox="1"/>
            <p:nvPr/>
          </p:nvSpPr>
          <p:spPr>
            <a:xfrm rot="16200000">
              <a:off x="4291586" y="2401826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F8F359-2416-4DA0-5668-F5DE70425498}"/>
                </a:ext>
              </a:extLst>
            </p:cNvPr>
            <p:cNvSpPr txBox="1"/>
            <p:nvPr/>
          </p:nvSpPr>
          <p:spPr>
            <a:xfrm rot="16200000">
              <a:off x="3389379" y="2511553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0389ED4-C8EF-FE9E-F6BE-FCF1C5174C4A}"/>
                </a:ext>
              </a:extLst>
            </p:cNvPr>
            <p:cNvSpPr txBox="1"/>
            <p:nvPr/>
          </p:nvSpPr>
          <p:spPr>
            <a:xfrm rot="16200000">
              <a:off x="2084834" y="4437888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Users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7DD5AD-F820-4D97-BF73-D409E20F689D}"/>
                </a:ext>
              </a:extLst>
            </p:cNvPr>
            <p:cNvSpPr txBox="1"/>
            <p:nvPr/>
          </p:nvSpPr>
          <p:spPr>
            <a:xfrm rot="16200000">
              <a:off x="3523492" y="4255009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A6C15CB-5C0C-662C-A097-9944E9B6151F}"/>
                </a:ext>
              </a:extLst>
            </p:cNvPr>
            <p:cNvSpPr txBox="1"/>
            <p:nvPr/>
          </p:nvSpPr>
          <p:spPr>
            <a:xfrm rot="16200000">
              <a:off x="2804165" y="4255009"/>
              <a:ext cx="670560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Factors</a:t>
              </a:r>
              <a:endPara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6A81AE9-1F48-6AB7-FD27-3F8EE038F1DC}"/>
              </a:ext>
            </a:extLst>
          </p:cNvPr>
          <p:cNvSpPr txBox="1"/>
          <p:nvPr/>
        </p:nvSpPr>
        <p:spPr>
          <a:xfrm>
            <a:off x="6394912" y="1474578"/>
            <a:ext cx="45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KNNBaseline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협업필터링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방법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9C9506-C04D-7F00-7F36-C9DA52D6FC52}"/>
              </a:ext>
            </a:extLst>
          </p:cNvPr>
          <p:cNvSpPr txBox="1"/>
          <p:nvPr/>
        </p:nvSpPr>
        <p:spPr>
          <a:xfrm>
            <a:off x="6400800" y="5276841"/>
            <a:ext cx="5710458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상품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유사도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구해지면 유사도가 큰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사용자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상품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벡터를 사용해 가중평균을 구하여 가중치를 예측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특히 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KNNBaseline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평점들을 베이스라인 모형의 값을 기준으로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가중 평균함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99B8B94-5527-1C5A-782A-48D8150605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7824" y="2034177"/>
            <a:ext cx="4062639" cy="30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496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라이브러리 </a:t>
            </a:r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Surprise</a:t>
            </a:r>
            <a:endParaRPr lang="ko-KR" altLang="en-US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F3CD3E-8CCF-1E1B-2309-1FB0B10E0D92}"/>
              </a:ext>
            </a:extLst>
          </p:cNvPr>
          <p:cNvSpPr txBox="1"/>
          <p:nvPr/>
        </p:nvSpPr>
        <p:spPr>
          <a:xfrm>
            <a:off x="1365504" y="1411977"/>
            <a:ext cx="499872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추천시스템을 위한 라이브러리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55ED019-85F8-1A51-E93D-F02A78987E38}"/>
              </a:ext>
            </a:extLst>
          </p:cNvPr>
          <p:cNvSpPr txBox="1"/>
          <p:nvPr/>
        </p:nvSpPr>
        <p:spPr>
          <a:xfrm>
            <a:off x="1408384" y="1852690"/>
            <a:ext cx="45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55A479-1E48-2B83-DCBA-3C1A0AAE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30" y="2335267"/>
            <a:ext cx="4745040" cy="283414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9CA0310-C13E-FB62-263E-A760895B6A68}"/>
              </a:ext>
            </a:extLst>
          </p:cNvPr>
          <p:cNvSpPr txBox="1"/>
          <p:nvPr/>
        </p:nvSpPr>
        <p:spPr>
          <a:xfrm>
            <a:off x="1365504" y="5435337"/>
            <a:ext cx="4998720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협업필터링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(Collaborative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Filtering)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알고리즘과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특이값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분해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(SVD)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알고리즘을 주로 사용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51FB398-5F2A-05AB-2CA0-45EB5953E71A}"/>
              </a:ext>
            </a:extLst>
          </p:cNvPr>
          <p:cNvGrpSpPr/>
          <p:nvPr/>
        </p:nvGrpSpPr>
        <p:grpSpPr>
          <a:xfrm>
            <a:off x="6486144" y="1413778"/>
            <a:ext cx="5571744" cy="4695948"/>
            <a:chOff x="6132576" y="-1768334"/>
            <a:chExt cx="5571744" cy="469594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DCB9D5-DEB2-97D2-3BA9-00E61756E018}"/>
                </a:ext>
              </a:extLst>
            </p:cNvPr>
            <p:cNvSpPr txBox="1"/>
            <p:nvPr/>
          </p:nvSpPr>
          <p:spPr>
            <a:xfrm>
              <a:off x="6132576" y="656073"/>
              <a:ext cx="5571744" cy="1030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‘User’(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‘Item’(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영화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에 대한 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‘rating’(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평점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을 평점 행렬로 만들고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사용자와 영화가 가진 특징 </a:t>
              </a:r>
              <a:r>
                <a:rPr lang="en-US" altLang="ko-KR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(Latent factor)</a:t>
              </a: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을 찾아서 평점 예측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가장 높은 평점으로 예측되는 영화를 추천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C047B18-EB08-C89F-CD9A-AC2F0CF40946}"/>
                </a:ext>
              </a:extLst>
            </p:cNvPr>
            <p:cNvSpPr txBox="1"/>
            <p:nvPr/>
          </p:nvSpPr>
          <p:spPr>
            <a:xfrm>
              <a:off x="6151072" y="-1768334"/>
              <a:ext cx="452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대표적인 예</a:t>
              </a:r>
              <a:r>
                <a:rPr lang="en-US" altLang="ko-KR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dirty="0" err="1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넷플릭스</a:t>
              </a:r>
              <a:r>
                <a:rPr lang="ko-KR" altLang="en-US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영화 추천 시스템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DFD1384-D71E-585A-C3F7-16B9841A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9496" y="-1294195"/>
              <a:ext cx="3419952" cy="1838582"/>
            </a:xfrm>
            <a:prstGeom prst="rect">
              <a:avLst/>
            </a:prstGeom>
            <a:noFill/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66A9BE4-AF10-058B-B7E5-28976CF48BFE}"/>
                </a:ext>
              </a:extLst>
            </p:cNvPr>
            <p:cNvSpPr txBox="1"/>
            <p:nvPr/>
          </p:nvSpPr>
          <p:spPr>
            <a:xfrm>
              <a:off x="6486144" y="1956322"/>
              <a:ext cx="4632960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 알고리즘을 신한카드 데이터에 적용</a:t>
              </a:r>
              <a:endPara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개인 사용자별 </a:t>
              </a:r>
              <a:r>
                <a:rPr lang="ko-KR" altLang="en-US" sz="2000" b="1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 스포츠를 제안</a:t>
              </a:r>
              <a:r>
                <a:rPr lang="ko-KR" altLang="en-US" sz="2000" b="1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하자</a:t>
              </a:r>
              <a:r>
                <a:rPr lang="en-US" altLang="ko-KR" sz="2000" b="1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!</a:t>
              </a:r>
              <a:endPara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552D16-7E48-256C-D1FA-CE69E051EECA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A9F06B-B5A5-4104-40D5-DAB8BB336700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적용 예시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D4D536-AAA6-0C4C-B1B3-038B59DA08ED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819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647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추천 시스템에 신한카드 데이터를 사용하는가</a:t>
            </a:r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A74CA-E8C3-43D1-247A-6195A7917350}"/>
              </a:ext>
            </a:extLst>
          </p:cNvPr>
          <p:cNvSpPr txBox="1"/>
          <p:nvPr/>
        </p:nvSpPr>
        <p:spPr>
          <a:xfrm>
            <a:off x="7053072" y="1617209"/>
            <a:ext cx="4986528" cy="4780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대다수의 사람들이 여가활동에 대해 객관적이기보다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긍정적인 평가를 내리는 경향성이 강함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추천에 사용할 평점으로써 해당 점수를 반영하기에는 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강한 편향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때문에 부적합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평점을 나타낼 객관적이고 새로운 지표가 필요</a:t>
            </a:r>
            <a:endParaRPr lang="en-US" altLang="ko-KR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사람들이 평균적으로 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돈을 쓸 의향이 얼마나 있는지 나타낼 수 있음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즉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수요와 만족도의 지표</a:t>
            </a:r>
            <a:endParaRPr lang="en-US" altLang="ko-KR" sz="2000" b="1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F4FE8-8814-5259-D796-925104A8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37" y="1608945"/>
            <a:ext cx="5721893" cy="4575955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BCD3A46-1451-CC35-7705-04480D5C8B1B}"/>
              </a:ext>
            </a:extLst>
          </p:cNvPr>
          <p:cNvSpPr/>
          <p:nvPr/>
        </p:nvSpPr>
        <p:spPr>
          <a:xfrm>
            <a:off x="9344152" y="4308348"/>
            <a:ext cx="371348" cy="438404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lt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394846-2BA1-4B19-0629-2C67DECFD817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66437F-DF39-4D12-EB14-5B5341787E5F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881610-EA51-66D7-01E3-C5B0A2EDB8DC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31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60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신한카드 데이터에 추천 시스템을 적용하려면</a:t>
            </a:r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A74CA-E8C3-43D1-247A-6195A7917350}"/>
              </a:ext>
            </a:extLst>
          </p:cNvPr>
          <p:cNvSpPr txBox="1"/>
          <p:nvPr/>
        </p:nvSpPr>
        <p:spPr>
          <a:xfrm>
            <a:off x="1207008" y="1594857"/>
            <a:ext cx="5384292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문제점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주어진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신한카드 데이터는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개별 사용자 단위로 주어지지 않음</a:t>
            </a:r>
            <a:endParaRPr lang="en-US" altLang="ko-KR" sz="14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스포츠에 대한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해당하는 값이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존재하지 않음</a:t>
            </a:r>
            <a:endParaRPr lang="en-US" altLang="ko-KR" sz="14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267F07-56FD-C5D2-211B-3D9056C46F00}"/>
              </a:ext>
            </a:extLst>
          </p:cNvPr>
          <p:cNvSpPr txBox="1"/>
          <p:nvPr/>
        </p:nvSpPr>
        <p:spPr>
          <a:xfrm>
            <a:off x="1207008" y="2789673"/>
            <a:ext cx="6022848" cy="2000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해결 방법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거주지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연령 칼럼을 묶어 하나의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가정 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(3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 변수 중요도 기반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거주지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연령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스포츠별 총취급액과 총이용건수를 계산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총취급액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총이용건수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평균취급액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계산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평균취급액의 구간을 동일한 길이의 다섯 구간으로 나눔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구간을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1~5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점으로 두어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사용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A8FE06-E013-BCE0-871E-AD12F9E1F306}"/>
              </a:ext>
            </a:extLst>
          </p:cNvPr>
          <p:cNvSpPr txBox="1"/>
          <p:nvPr/>
        </p:nvSpPr>
        <p:spPr>
          <a:xfrm>
            <a:off x="1207008" y="4764777"/>
            <a:ext cx="5876544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가정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거주지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연령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묶은 조합은 개인화된 특징을 갖는다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평균취급액이 높은 스포츠일수록 만족도가 높아서 소비액이 높다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79F6476C-F802-9E52-9AA2-AEAF2F866EAC}"/>
              </a:ext>
            </a:extLst>
          </p:cNvPr>
          <p:cNvSpPr/>
          <p:nvPr/>
        </p:nvSpPr>
        <p:spPr>
          <a:xfrm>
            <a:off x="2657856" y="2645664"/>
            <a:ext cx="1524000" cy="524256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</a:rPr>
              <a:t>solution</a:t>
            </a:r>
            <a:endParaRPr lang="ko-KR" altLang="en-US" sz="1200" dirty="0">
              <a:solidFill>
                <a:schemeClr val="lt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890C2C-6CD3-263B-969E-7AD3088D98B1}"/>
              </a:ext>
            </a:extLst>
          </p:cNvPr>
          <p:cNvSpPr txBox="1"/>
          <p:nvPr/>
        </p:nvSpPr>
        <p:spPr>
          <a:xfrm>
            <a:off x="7193280" y="1594857"/>
            <a:ext cx="230428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신한카드 데이터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en-US" altLang="ko-KR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BC8551-F0FB-FFB4-689D-129A6CD0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41"/>
          <a:stretch/>
        </p:blipFill>
        <p:spPr>
          <a:xfrm>
            <a:off x="7229856" y="3947795"/>
            <a:ext cx="2395983" cy="22154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42D96-9C5D-821C-2A8E-4FBB0D36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51" y="2073505"/>
            <a:ext cx="4866037" cy="889053"/>
          </a:xfrm>
          <a:prstGeom prst="rect">
            <a:avLst/>
          </a:prstGeom>
        </p:spPr>
      </p:pic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4377F511-2335-FFD6-A3FE-73FD1423F70B}"/>
              </a:ext>
            </a:extLst>
          </p:cNvPr>
          <p:cNvSpPr/>
          <p:nvPr/>
        </p:nvSpPr>
        <p:spPr>
          <a:xfrm>
            <a:off x="7522464" y="3011424"/>
            <a:ext cx="1304544" cy="524256"/>
          </a:xfrm>
          <a:prstGeom prst="downArrow">
            <a:avLst/>
          </a:prstGeom>
          <a:solidFill>
            <a:srgbClr val="06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endParaRPr lang="ko-KR" altLang="en-US" sz="12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33120D-9481-1E82-93B1-21C16D22F5FA}"/>
              </a:ext>
            </a:extLst>
          </p:cNvPr>
          <p:cNvSpPr txBox="1"/>
          <p:nvPr/>
        </p:nvSpPr>
        <p:spPr>
          <a:xfrm>
            <a:off x="7546848" y="6166857"/>
            <a:ext cx="413308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전처리한 데이터프레임을 추천 시스템에 적용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868B59-5C49-7E79-F410-4C7A211D6B88}"/>
              </a:ext>
            </a:extLst>
          </p:cNvPr>
          <p:cNvSpPr/>
          <p:nvPr/>
        </p:nvSpPr>
        <p:spPr>
          <a:xfrm>
            <a:off x="7363968" y="4303776"/>
            <a:ext cx="2255520" cy="25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958496-75F9-4C8E-CFBE-3C1A05CA6EF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9619488" y="4431792"/>
            <a:ext cx="329184" cy="0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9A5C7F-93E4-38FD-B553-7DFEA44B8FAE}"/>
              </a:ext>
            </a:extLst>
          </p:cNvPr>
          <p:cNvSpPr txBox="1"/>
          <p:nvPr/>
        </p:nvSpPr>
        <p:spPr>
          <a:xfrm>
            <a:off x="9948672" y="4216137"/>
            <a:ext cx="1962912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부산거주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여성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/30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군집의</a:t>
            </a:r>
            <a:endParaRPr lang="en-US" altLang="ko-KR" sz="12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자전거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활동에 대한</a:t>
            </a:r>
            <a:endParaRPr lang="en-US" altLang="ko-KR" sz="12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평점은 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‘2’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 으로 해석</a:t>
            </a:r>
            <a:endParaRPr lang="en-US" altLang="ko-KR" sz="12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D6F83C-1C65-F0C1-8C59-7BFCB55D0B9C}"/>
              </a:ext>
            </a:extLst>
          </p:cNvPr>
          <p:cNvSpPr txBox="1"/>
          <p:nvPr/>
        </p:nvSpPr>
        <p:spPr>
          <a:xfrm>
            <a:off x="7193280" y="3448041"/>
            <a:ext cx="163372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전처리한 데이터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en-US" altLang="ko-KR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83F07-F347-C501-D769-90DC12A4FB14}"/>
              </a:ext>
            </a:extLst>
          </p:cNvPr>
          <p:cNvSpPr txBox="1"/>
          <p:nvPr/>
        </p:nvSpPr>
        <p:spPr>
          <a:xfrm>
            <a:off x="1207008" y="5839461"/>
            <a:ext cx="5876544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한계점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스포츠별로 발생하는 비용 특징 반영하지 않음   예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고비용의 골프시설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9D01ED-1C2C-74CE-5DA8-37FEFEB50122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ADE02E-5F3B-243F-699B-421B4C13D0BD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 설명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0880115-19F5-A851-87CD-6BBCDC9A099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992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5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45B9B0A-B5C9-F5A2-90F3-65211097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7493" r="10130" b="11035"/>
          <a:stretch/>
        </p:blipFill>
        <p:spPr>
          <a:xfrm rot="1615389">
            <a:off x="-385996" y="-825563"/>
            <a:ext cx="14084093" cy="8595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E520A-1948-1121-4B4C-0018E1F84671}"/>
              </a:ext>
            </a:extLst>
          </p:cNvPr>
          <p:cNvSpPr txBox="1"/>
          <p:nvPr/>
        </p:nvSpPr>
        <p:spPr>
          <a:xfrm>
            <a:off x="3069383" y="176626"/>
            <a:ext cx="243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B0709B-7FE8-3841-AB06-B03B35940A9C}"/>
              </a:ext>
            </a:extLst>
          </p:cNvPr>
          <p:cNvSpPr txBox="1"/>
          <p:nvPr/>
        </p:nvSpPr>
        <p:spPr>
          <a:xfrm>
            <a:off x="4108704" y="1448467"/>
            <a:ext cx="84536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gradFill flip="none" rotWithShape="1">
                  <a:gsLst>
                    <a:gs pos="0">
                      <a:srgbClr val="47B5FF"/>
                    </a:gs>
                    <a:gs pos="100000">
                      <a:srgbClr val="1363DF"/>
                    </a:gs>
                  </a:gsLst>
                  <a:lin ang="0" scaled="1"/>
                  <a:tileRect/>
                </a:gra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02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개요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 03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스포츠경험자 분류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04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추천시스템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         05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기피 이유 분석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  06 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활용 방안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6FEDCF5-D280-0675-BAF6-D92CC53B96B6}"/>
              </a:ext>
            </a:extLst>
          </p:cNvPr>
          <p:cNvSpPr/>
          <p:nvPr/>
        </p:nvSpPr>
        <p:spPr>
          <a:xfrm>
            <a:off x="1" y="3436620"/>
            <a:ext cx="5238716" cy="3497580"/>
          </a:xfrm>
          <a:prstGeom prst="triangle">
            <a:avLst>
              <a:gd name="adj" fmla="val 0"/>
            </a:avLst>
          </a:prstGeom>
          <a:solidFill>
            <a:srgbClr val="137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FA5D32F-1C30-2620-2566-2D6D0079C4A7}"/>
              </a:ext>
            </a:extLst>
          </p:cNvPr>
          <p:cNvSpPr/>
          <p:nvPr/>
        </p:nvSpPr>
        <p:spPr>
          <a:xfrm rot="5400000">
            <a:off x="-246743" y="246746"/>
            <a:ext cx="1059540" cy="566056"/>
          </a:xfrm>
          <a:prstGeom prst="triangle">
            <a:avLst>
              <a:gd name="adj" fmla="val 0"/>
            </a:avLst>
          </a:prstGeom>
          <a:solidFill>
            <a:srgbClr val="167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80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1DFCB3-A757-4985-522C-6A0084296536}"/>
              </a:ext>
            </a:extLst>
          </p:cNvPr>
          <p:cNvSpPr/>
          <p:nvPr/>
        </p:nvSpPr>
        <p:spPr>
          <a:xfrm>
            <a:off x="1292352" y="1645920"/>
            <a:ext cx="4901184" cy="424281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29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신한카드 데이터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2543E0-BD3C-AD94-083B-8BF1F94D2816}"/>
              </a:ext>
            </a:extLst>
          </p:cNvPr>
          <p:cNvSpPr txBox="1"/>
          <p:nvPr/>
        </p:nvSpPr>
        <p:spPr>
          <a:xfrm>
            <a:off x="6340048" y="1560082"/>
            <a:ext cx="5193584" cy="426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‘gb3’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==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스포츠활동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행 추출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‘gb2’ == ‘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스포츠용품구매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or ‘gb2’ == ‘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운동경기관람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행 제거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avg_spend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 생성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 계산하여 칼럼으로 생성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avg_spend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q3 + 1.5*IQR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보다 큰 행 제거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vlm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(</a:t>
            </a: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취급액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 행 제거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이상치로 판단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 추출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및 병합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 칼럼 다시 추가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as_person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 생성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‘</a:t>
            </a:r>
            <a:r>
              <a:rPr lang="en-US" altLang="ko-KR" sz="1400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userId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사용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rating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칼럼 생성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‘</a:t>
            </a:r>
            <a:r>
              <a:rPr lang="en-US" altLang="ko-KR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avg_spend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’(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평균취급액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다섯 구간으로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나누어 각 구간을 </a:t>
            </a:r>
            <a:r>
              <a:rPr lang="ko-KR" altLang="en-US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평점으로 취급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추천시스템에 사용할 데이터프레임 생성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34C8D3-554F-0800-5130-EE3691CDD20C}"/>
              </a:ext>
            </a:extLst>
          </p:cNvPr>
          <p:cNvGrpSpPr/>
          <p:nvPr/>
        </p:nvGrpSpPr>
        <p:grpSpPr>
          <a:xfrm>
            <a:off x="1311367" y="1661292"/>
            <a:ext cx="4858428" cy="4267631"/>
            <a:chOff x="1372327" y="1405260"/>
            <a:chExt cx="4858428" cy="426763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C81232-C5C9-BD60-4495-3A6E68807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327" y="2234316"/>
              <a:ext cx="3229426" cy="82879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5314B95-3BCF-AB0F-2AE4-9481BF47B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2327" y="1405260"/>
              <a:ext cx="4429743" cy="8287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242A7BC-E2B1-4982-7C26-20DF918C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2327" y="3062677"/>
              <a:ext cx="4858428" cy="26102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ECE58C-CB21-B2CC-5617-745F644B45A2}"/>
              </a:ext>
            </a:extLst>
          </p:cNvPr>
          <p:cNvGrpSpPr/>
          <p:nvPr/>
        </p:nvGrpSpPr>
        <p:grpSpPr>
          <a:xfrm>
            <a:off x="1341118" y="196354"/>
            <a:ext cx="7388354" cy="657727"/>
            <a:chOff x="1523999" y="208546"/>
            <a:chExt cx="5959321" cy="6577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C1A10B-D945-F622-2D6E-E98BB397DA9E}"/>
                </a:ext>
              </a:extLst>
            </p:cNvPr>
            <p:cNvSpPr txBox="1"/>
            <p:nvPr/>
          </p:nvSpPr>
          <p:spPr>
            <a:xfrm>
              <a:off x="1739921" y="252986"/>
              <a:ext cx="5743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B8F85F-F4C9-F3F6-DC7E-36D905BB1B31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600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3832CC-DBFA-6A5D-3C5B-F41FB0E44CE1}"/>
              </a:ext>
            </a:extLst>
          </p:cNvPr>
          <p:cNvSpPr/>
          <p:nvPr/>
        </p:nvSpPr>
        <p:spPr>
          <a:xfrm>
            <a:off x="8461248" y="2243328"/>
            <a:ext cx="3523488" cy="7193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273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적용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54EDB-8602-9C6C-C552-DE4FD4E0E952}"/>
              </a:ext>
            </a:extLst>
          </p:cNvPr>
          <p:cNvSpPr txBox="1"/>
          <p:nvPr/>
        </p:nvSpPr>
        <p:spPr>
          <a:xfrm>
            <a:off x="1627840" y="1596658"/>
            <a:ext cx="171276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데이터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A66C-44BB-A4B6-7BF5-A4C5401F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7" y="2074339"/>
            <a:ext cx="1867161" cy="29531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22F385-B504-4B0C-0F50-8272F9FE7B75}"/>
              </a:ext>
            </a:extLst>
          </p:cNvPr>
          <p:cNvSpPr txBox="1"/>
          <p:nvPr/>
        </p:nvSpPr>
        <p:spPr>
          <a:xfrm>
            <a:off x="1396192" y="5034802"/>
            <a:ext cx="194441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850 rows x 3 columns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38D494-1B5E-C8EB-C2D7-A4009DA17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7"/>
          <a:stretch/>
        </p:blipFill>
        <p:spPr>
          <a:xfrm>
            <a:off x="3720934" y="2018275"/>
            <a:ext cx="4350916" cy="2309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33E418-2DEC-858D-BD06-451497270703}"/>
              </a:ext>
            </a:extLst>
          </p:cNvPr>
          <p:cNvSpPr txBox="1"/>
          <p:nvPr/>
        </p:nvSpPr>
        <p:spPr>
          <a:xfrm>
            <a:off x="5431744" y="1584466"/>
            <a:ext cx="171276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&lt;rating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분포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7D826F-1C63-4D2A-36F4-0D9690245DF5}"/>
              </a:ext>
            </a:extLst>
          </p:cNvPr>
          <p:cNvSpPr txBox="1"/>
          <p:nvPr/>
        </p:nvSpPr>
        <p:spPr>
          <a:xfrm>
            <a:off x="4102816" y="4498354"/>
            <a:ext cx="383417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점과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점이 많은 </a:t>
            </a: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다봉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(multi-modal)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분포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66672A1-B2F8-504C-1812-52395F10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04" y="2542887"/>
            <a:ext cx="3381847" cy="285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17F92-D918-9531-27D4-998486333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331" y="2267802"/>
            <a:ext cx="1434765" cy="3206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B22998-8C93-9AB4-A73E-4F59F58C20BD}"/>
              </a:ext>
            </a:extLst>
          </p:cNvPr>
          <p:cNvSpPr txBox="1"/>
          <p:nvPr/>
        </p:nvSpPr>
        <p:spPr>
          <a:xfrm>
            <a:off x="9016192" y="1719072"/>
            <a:ext cx="243209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신한카드 데이터 내 스포츠 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34D95A-C1C2-EC35-1713-AC6949C8788F}"/>
              </a:ext>
            </a:extLst>
          </p:cNvPr>
          <p:cNvSpPr txBox="1"/>
          <p:nvPr/>
        </p:nvSpPr>
        <p:spPr>
          <a:xfrm>
            <a:off x="8235904" y="2940318"/>
            <a:ext cx="383417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레저스포츠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 골프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자전거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스키 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BCB823-968F-FC26-F7F4-4E7E404AB652}"/>
              </a:ext>
            </a:extLst>
          </p:cNvPr>
          <p:cNvGrpSpPr/>
          <p:nvPr/>
        </p:nvGrpSpPr>
        <p:grpSpPr>
          <a:xfrm>
            <a:off x="2779373" y="5632704"/>
            <a:ext cx="7205878" cy="975360"/>
            <a:chOff x="7997736" y="3840480"/>
            <a:chExt cx="3852888" cy="97536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E2B8FEC-6DF1-6B0C-1F36-1278C8CCAD8B}"/>
                </a:ext>
              </a:extLst>
            </p:cNvPr>
            <p:cNvSpPr/>
            <p:nvPr/>
          </p:nvSpPr>
          <p:spPr>
            <a:xfrm>
              <a:off x="7997952" y="3840480"/>
              <a:ext cx="3852672" cy="975360"/>
            </a:xfrm>
            <a:prstGeom prst="roundRect">
              <a:avLst/>
            </a:prstGeom>
            <a:solidFill>
              <a:srgbClr val="B8E5FF"/>
            </a:solidFill>
            <a:ln>
              <a:solidFill>
                <a:srgbClr val="136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A60DBC-A827-5F1A-D544-B2B68F873088}"/>
                </a:ext>
              </a:extLst>
            </p:cNvPr>
            <p:cNvSpPr txBox="1"/>
            <p:nvPr/>
          </p:nvSpPr>
          <p:spPr>
            <a:xfrm>
              <a:off x="7997736" y="4339858"/>
              <a:ext cx="3834176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628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유사도를 기반으로 특정 사용자에게 평점이 가장 높을 것으로 예상되는 종목 추천</a:t>
              </a:r>
              <a:endPara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7D602D-6624-7ED6-5AA6-0562FA5B37D2}"/>
                </a:ext>
              </a:extLst>
            </p:cNvPr>
            <p:cNvSpPr txBox="1"/>
            <p:nvPr/>
          </p:nvSpPr>
          <p:spPr>
            <a:xfrm>
              <a:off x="9382008" y="3937522"/>
              <a:ext cx="1339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시스템 적용 </a:t>
              </a:r>
              <a:r>
                <a:rPr lang="ko-KR" altLang="en-US" dirty="0">
                  <a:solidFill>
                    <a:srgbClr val="06283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목표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546A0A7-6C5B-89A7-03CF-29EEC346B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54924" y="4327501"/>
              <a:ext cx="3604260" cy="0"/>
            </a:xfrm>
            <a:prstGeom prst="line">
              <a:avLst/>
            </a:prstGeom>
            <a:ln w="12700">
              <a:solidFill>
                <a:srgbClr val="06283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46F00-B5D3-630C-9521-D9F232C23991}"/>
              </a:ext>
            </a:extLst>
          </p:cNvPr>
          <p:cNvSpPr txBox="1"/>
          <p:nvPr/>
        </p:nvSpPr>
        <p:spPr>
          <a:xfrm>
            <a:off x="9540448" y="3547378"/>
            <a:ext cx="137139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형식</a:t>
            </a: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54675C-3A8B-0525-8E0A-9E48F283C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80" y="3993416"/>
            <a:ext cx="3515216" cy="5048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A69D05-9843-3753-5829-420E2FE4F90C}"/>
              </a:ext>
            </a:extLst>
          </p:cNvPr>
          <p:cNvSpPr txBox="1"/>
          <p:nvPr/>
        </p:nvSpPr>
        <p:spPr>
          <a:xfrm>
            <a:off x="8241792" y="4559314"/>
            <a:ext cx="387705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surprise 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라이브러리에서 제시한 데이터 형식 사용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0EF3DC-7759-445B-5761-2A4974309B05}"/>
              </a:ext>
            </a:extLst>
          </p:cNvPr>
          <p:cNvGrpSpPr/>
          <p:nvPr/>
        </p:nvGrpSpPr>
        <p:grpSpPr>
          <a:xfrm>
            <a:off x="1341118" y="196354"/>
            <a:ext cx="7388354" cy="657727"/>
            <a:chOff x="1523999" y="208546"/>
            <a:chExt cx="5959321" cy="65772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2EAFA4-5C0B-5637-70CB-27149EC70FFA}"/>
                </a:ext>
              </a:extLst>
            </p:cNvPr>
            <p:cNvSpPr txBox="1"/>
            <p:nvPr/>
          </p:nvSpPr>
          <p:spPr>
            <a:xfrm>
              <a:off x="1739921" y="252986"/>
              <a:ext cx="5743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7C528F4-7E53-69FA-9DA8-2EEB6F805E3E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778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837681C-7480-0926-6FFA-942911DDA723}"/>
              </a:ext>
            </a:extLst>
          </p:cNvPr>
          <p:cNvSpPr/>
          <p:nvPr/>
        </p:nvSpPr>
        <p:spPr>
          <a:xfrm>
            <a:off x="6437376" y="4998720"/>
            <a:ext cx="4632960" cy="168249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E1E59CD-B4C4-8356-DBCD-22075629941E}"/>
              </a:ext>
            </a:extLst>
          </p:cNvPr>
          <p:cNvSpPr/>
          <p:nvPr/>
        </p:nvSpPr>
        <p:spPr>
          <a:xfrm>
            <a:off x="1438656" y="4974336"/>
            <a:ext cx="4523232" cy="1706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322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 </a:t>
            </a:r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F4B7-33B8-7CF4-055E-69F864FEC2FA}"/>
              </a:ext>
            </a:extLst>
          </p:cNvPr>
          <p:cNvSpPr txBox="1"/>
          <p:nvPr/>
        </p:nvSpPr>
        <p:spPr>
          <a:xfrm>
            <a:off x="1420576" y="1377202"/>
            <a:ext cx="235894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[SVD]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4FC07-55F1-3BF8-2FEC-35F7437C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02" y="1887740"/>
            <a:ext cx="4680000" cy="17737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A1A02C-2287-9EA4-A12B-5E5EEDCA086F}"/>
              </a:ext>
            </a:extLst>
          </p:cNvPr>
          <p:cNvSpPr txBox="1"/>
          <p:nvPr/>
        </p:nvSpPr>
        <p:spPr>
          <a:xfrm>
            <a:off x="1408384" y="4334778"/>
            <a:ext cx="3663488" cy="638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n_factors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50,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lr_all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0.1,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reg_all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0.02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RMSE: 0.769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E7C0F2-7B6B-095E-AC6D-D57E0171F4CA}"/>
              </a:ext>
            </a:extLst>
          </p:cNvPr>
          <p:cNvSpPr txBox="1"/>
          <p:nvPr/>
        </p:nvSpPr>
        <p:spPr>
          <a:xfrm>
            <a:off x="6407104" y="1365010"/>
            <a:ext cx="174934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en-US" altLang="ko-KR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KNNBaseline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B8B4E-2913-A3B8-B1F0-7E192A2A2AF0}"/>
              </a:ext>
            </a:extLst>
          </p:cNvPr>
          <p:cNvSpPr txBox="1"/>
          <p:nvPr/>
        </p:nvSpPr>
        <p:spPr>
          <a:xfrm>
            <a:off x="6382720" y="4156978"/>
            <a:ext cx="5163104" cy="89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bsl_options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{‘method’ : ‘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als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’, ‘reg’ : 1}, k = 28, 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sim_options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 {‘name’ : ‘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pearson_baseline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’, ‘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min_support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’: 1, </a:t>
            </a:r>
            <a:r>
              <a:rPr lang="en-US" altLang="ko-KR" sz="11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user_base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:[True]}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RMSE: </a:t>
            </a:r>
            <a:r>
              <a:rPr lang="en-US" altLang="ko-KR" sz="14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0.735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ED8BD6A-5244-D408-5179-14B47F822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46"/>
          <a:stretch/>
        </p:blipFill>
        <p:spPr>
          <a:xfrm>
            <a:off x="6485017" y="1861611"/>
            <a:ext cx="4500000" cy="157328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3870D7-6734-9AF3-558F-34D94664B2B1}"/>
              </a:ext>
            </a:extLst>
          </p:cNvPr>
          <p:cNvSpPr txBox="1"/>
          <p:nvPr/>
        </p:nvSpPr>
        <p:spPr>
          <a:xfrm>
            <a:off x="3541984" y="6083822"/>
            <a:ext cx="218825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Test set RMSE: 0.757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8C456D-E7FF-C184-AC5A-4EF57C8F59EF}"/>
              </a:ext>
            </a:extLst>
          </p:cNvPr>
          <p:cNvSpPr txBox="1"/>
          <p:nvPr/>
        </p:nvSpPr>
        <p:spPr>
          <a:xfrm>
            <a:off x="8296864" y="6107698"/>
            <a:ext cx="24320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Test set RMSE: </a:t>
            </a:r>
            <a:r>
              <a:rPr lang="en-US" altLang="ko-KR" sz="1600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0.719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723819D-2397-67A0-A0B4-6AE63FE0C64A}"/>
              </a:ext>
            </a:extLst>
          </p:cNvPr>
          <p:cNvCxnSpPr>
            <a:cxnSpLocks/>
          </p:cNvCxnSpPr>
          <p:nvPr/>
        </p:nvCxnSpPr>
        <p:spPr>
          <a:xfrm flipV="1">
            <a:off x="6279850" y="1402080"/>
            <a:ext cx="0" cy="5218176"/>
          </a:xfrm>
          <a:prstGeom prst="line">
            <a:avLst/>
          </a:prstGeom>
          <a:ln w="12700">
            <a:solidFill>
              <a:srgbClr val="0628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E84665B0-BBB9-FCBF-9B7E-975577C58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17" y="3437347"/>
            <a:ext cx="4500000" cy="49263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D632FB4-C006-B30C-8B76-FC1E32466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017" y="3917991"/>
            <a:ext cx="4500000" cy="270986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AE8500A-9EBA-EB75-7913-4BFB1B85E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802" y="3654706"/>
            <a:ext cx="4680000" cy="453169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A9EE604-7C38-E608-EEDF-A4A3F11F1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879" y="5024187"/>
            <a:ext cx="3686689" cy="85737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96731B6-344C-CEFA-B6DB-EBC9F619F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623" y="6022619"/>
            <a:ext cx="1857634" cy="543001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45602466-5A37-49EB-6F2D-06BBEFC90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1946" y="5060721"/>
            <a:ext cx="3629846" cy="962128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29109B0-1826-E61F-642C-32E1C4DD1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382" y="6097301"/>
            <a:ext cx="1305107" cy="46679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4CAA57-94A3-EA45-A840-D199D9DED359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88968B-AAB5-861E-E196-F179D97A0525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모형 평가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FD12F8-4B88-5240-533A-DB5EC0837D8E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96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322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130DBB-1414-685B-56E5-A268492CF4D2}"/>
              </a:ext>
            </a:extLst>
          </p:cNvPr>
          <p:cNvSpPr txBox="1"/>
          <p:nvPr/>
        </p:nvSpPr>
        <p:spPr>
          <a:xfrm>
            <a:off x="3737056" y="865138"/>
            <a:ext cx="582147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서울에 사는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30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남성에게 가장 추천하는 스포츠는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7031B9-F912-F0AB-8F97-9F7FD4908760}"/>
              </a:ext>
            </a:extLst>
          </p:cNvPr>
          <p:cNvSpPr txBox="1"/>
          <p:nvPr/>
        </p:nvSpPr>
        <p:spPr>
          <a:xfrm>
            <a:off x="2194560" y="6180850"/>
            <a:ext cx="42550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서울에 사는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30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남성에게는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추천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2D6B5D-5DD6-5549-D143-31D6C96D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86" y="1882415"/>
            <a:ext cx="3781092" cy="41648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03F9247-2E45-CC47-1240-3BB6C7C6A943}"/>
              </a:ext>
            </a:extLst>
          </p:cNvPr>
          <p:cNvSpPr txBox="1"/>
          <p:nvPr/>
        </p:nvSpPr>
        <p:spPr>
          <a:xfrm>
            <a:off x="5748736" y="1328434"/>
            <a:ext cx="171276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KNNBaseline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679562-24D5-7BB6-C380-9C7FB882B97C}"/>
              </a:ext>
            </a:extLst>
          </p:cNvPr>
          <p:cNvSpPr txBox="1"/>
          <p:nvPr/>
        </p:nvSpPr>
        <p:spPr>
          <a:xfrm>
            <a:off x="7424928" y="6180850"/>
            <a:ext cx="42550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스포츠비경험자에게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맞춤형 스포츠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추천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1082C7-CA6A-DB2C-241B-50A2FC88ED33}"/>
              </a:ext>
            </a:extLst>
          </p:cNvPr>
          <p:cNvCxnSpPr>
            <a:cxnSpLocks/>
          </p:cNvCxnSpPr>
          <p:nvPr/>
        </p:nvCxnSpPr>
        <p:spPr>
          <a:xfrm>
            <a:off x="6425184" y="6452893"/>
            <a:ext cx="9022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0CA5AB6-F4DF-DA0B-6FE7-7CF903CA0272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0D5FEA-7737-986D-7115-65B0FCC3CCE3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추천시스템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적용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850CA6-98A5-4A6E-A962-51631688B98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42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322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기피 이유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130DBB-1414-685B-56E5-A268492CF4D2}"/>
              </a:ext>
            </a:extLst>
          </p:cNvPr>
          <p:cNvSpPr txBox="1"/>
          <p:nvPr/>
        </p:nvSpPr>
        <p:spPr>
          <a:xfrm>
            <a:off x="4322272" y="1255282"/>
            <a:ext cx="39195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체육활동 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비참여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이유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(1+2+3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순위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72C4FD-E2C3-0E5E-3476-8DAB12C033F3}"/>
              </a:ext>
            </a:extLst>
          </p:cNvPr>
          <p:cNvSpPr txBox="1"/>
          <p:nvPr/>
        </p:nvSpPr>
        <p:spPr>
          <a:xfrm>
            <a:off x="3310336" y="6034546"/>
            <a:ext cx="56995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시간 부족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2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관심 부족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체육시설 접근성 낮음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59596A-4D3B-8654-8643-CEC0202A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33" y="1855152"/>
            <a:ext cx="8183388" cy="421137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AF1EBE-5D83-0FBC-C078-EC94E6E6F1E1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438D61-4E26-5358-CB48-087F177C595C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기피 이유 분석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072DDD-6409-AC2D-D585-371182BFD337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B90083-261A-EEFA-6D74-1F1EBB4FE298}"/>
              </a:ext>
            </a:extLst>
          </p:cNvPr>
          <p:cNvSpPr txBox="1"/>
          <p:nvPr/>
        </p:nvSpPr>
        <p:spPr>
          <a:xfrm>
            <a:off x="2670048" y="1662422"/>
            <a:ext cx="2072640" cy="259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800" dirty="0" err="1"/>
              <a:t>문화셈터</a:t>
            </a:r>
            <a:r>
              <a:rPr lang="en-US" altLang="ko-KR" sz="800" dirty="0"/>
              <a:t>, </a:t>
            </a:r>
            <a:r>
              <a:rPr lang="ko-KR" altLang="en-US" sz="800" dirty="0"/>
              <a:t>체육활동 </a:t>
            </a:r>
            <a:r>
              <a:rPr lang="ko-KR" altLang="en-US" sz="800" dirty="0" err="1"/>
              <a:t>비참여</a:t>
            </a:r>
            <a:r>
              <a:rPr lang="ko-KR" altLang="en-US" sz="800" dirty="0"/>
              <a:t> 이유</a:t>
            </a:r>
            <a:r>
              <a:rPr lang="en-US" altLang="ko-KR" sz="800" dirty="0"/>
              <a:t>(1+2+3 </a:t>
            </a:r>
            <a:r>
              <a:rPr lang="ko-KR" altLang="en-US" sz="800" dirty="0"/>
              <a:t>순위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0461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322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기피 이유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130DBB-1414-685B-56E5-A268492CF4D2}"/>
              </a:ext>
            </a:extLst>
          </p:cNvPr>
          <p:cNvSpPr txBox="1"/>
          <p:nvPr/>
        </p:nvSpPr>
        <p:spPr>
          <a:xfrm>
            <a:off x="1347424" y="1401586"/>
            <a:ext cx="8613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지역별 인구 중 스포츠 여가활동을 꾸준히 즐기는 인구의 비율 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국민여가활동조사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기반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9E9F40-461A-62D9-8049-5CA8E7C5F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"/>
          <a:stretch/>
        </p:blipFill>
        <p:spPr>
          <a:xfrm>
            <a:off x="1731264" y="2014625"/>
            <a:ext cx="9375925" cy="39106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72C4FD-E2C3-0E5E-3476-8DAB12C033F3}"/>
              </a:ext>
            </a:extLst>
          </p:cNvPr>
          <p:cNvSpPr txBox="1"/>
          <p:nvPr/>
        </p:nvSpPr>
        <p:spPr>
          <a:xfrm>
            <a:off x="3224992" y="5937010"/>
            <a:ext cx="669929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제주도가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29.8%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가장 많고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충남이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8.9%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스포츠인이 가장 적었음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지역별로 차이가 큰 이유는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80B1D2-9BCC-A4CB-DC34-08808448041C}"/>
              </a:ext>
            </a:extLst>
          </p:cNvPr>
          <p:cNvSpPr/>
          <p:nvPr/>
        </p:nvSpPr>
        <p:spPr>
          <a:xfrm>
            <a:off x="2145792" y="2206752"/>
            <a:ext cx="560832" cy="3800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F53981-DB2F-1319-97E4-B0E774A680B9}"/>
              </a:ext>
            </a:extLst>
          </p:cNvPr>
          <p:cNvSpPr/>
          <p:nvPr/>
        </p:nvSpPr>
        <p:spPr>
          <a:xfrm>
            <a:off x="10570464" y="4547616"/>
            <a:ext cx="524256" cy="138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314DA2-189C-29BB-8EB1-DAE136A35EE3}"/>
              </a:ext>
            </a:extLst>
          </p:cNvPr>
          <p:cNvCxnSpPr/>
          <p:nvPr/>
        </p:nvCxnSpPr>
        <p:spPr>
          <a:xfrm>
            <a:off x="2895600" y="2540000"/>
            <a:ext cx="7683500" cy="185420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B7E2D3-2B9B-6673-81FF-E20343547513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A5FE12-DA80-3C63-355D-2531A18BFC26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기피 이유 분석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28FA0B-4B80-17D8-4545-A49E251B429F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120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92FBD65-8FD2-C358-DE77-711D3D8136AC}"/>
              </a:ext>
            </a:extLst>
          </p:cNvPr>
          <p:cNvSpPr/>
          <p:nvPr/>
        </p:nvSpPr>
        <p:spPr>
          <a:xfrm>
            <a:off x="1238250" y="6146800"/>
            <a:ext cx="10636250" cy="539750"/>
          </a:xfrm>
          <a:prstGeom prst="roundRect">
            <a:avLst>
              <a:gd name="adj" fmla="val 5751"/>
            </a:avLst>
          </a:prstGeom>
          <a:solidFill>
            <a:srgbClr val="B8E5FF"/>
          </a:solidFill>
          <a:ln>
            <a:solidFill>
              <a:srgbClr val="1363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7A708-7AB5-5ADA-6AE3-1220B4B6C244}"/>
              </a:ext>
            </a:extLst>
          </p:cNvPr>
          <p:cNvSpPr txBox="1"/>
          <p:nvPr/>
        </p:nvSpPr>
        <p:spPr>
          <a:xfrm>
            <a:off x="1298656" y="987058"/>
            <a:ext cx="734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 지역별 체육시설 시각화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헬스장 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제주도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충청남도 내 가장 인구가 많은 지역 기준</a:t>
            </a:r>
            <a:r>
              <a:rPr lang="en-US" altLang="ko-KR" sz="12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2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05CE3-FE86-F2CB-13D1-9562C722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79" y="1765609"/>
            <a:ext cx="4275097" cy="29797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54F8FB-A545-FD08-6FC2-0D4A7765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096" y="1755647"/>
            <a:ext cx="3019032" cy="30150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4651B4-AF9F-F13C-B9F3-0DB791B5A093}"/>
              </a:ext>
            </a:extLst>
          </p:cNvPr>
          <p:cNvSpPr txBox="1"/>
          <p:nvPr/>
        </p:nvSpPr>
        <p:spPr>
          <a:xfrm>
            <a:off x="3103072" y="1267474"/>
            <a:ext cx="106659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제주시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169BBE-49C8-3134-A7D9-E36138A6A933}"/>
              </a:ext>
            </a:extLst>
          </p:cNvPr>
          <p:cNvSpPr txBox="1"/>
          <p:nvPr/>
        </p:nvSpPr>
        <p:spPr>
          <a:xfrm>
            <a:off x="9650176" y="1267474"/>
            <a:ext cx="14811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충남 천안시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6F3A87-4239-C327-E5B8-53836AFA29B9}"/>
              </a:ext>
            </a:extLst>
          </p:cNvPr>
          <p:cNvSpPr txBox="1"/>
          <p:nvPr/>
        </p:nvSpPr>
        <p:spPr>
          <a:xfrm>
            <a:off x="1599900" y="4778770"/>
            <a:ext cx="361929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인구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493,538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헬스장 수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56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곳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8,813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헬스장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8A561D-FFB3-1F8E-74CD-F00E65FC81ED}"/>
              </a:ext>
            </a:extLst>
          </p:cNvPr>
          <p:cNvSpPr txBox="1"/>
          <p:nvPr/>
        </p:nvSpPr>
        <p:spPr>
          <a:xfrm>
            <a:off x="8425688" y="4778770"/>
            <a:ext cx="337820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인구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656,702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헬스장 수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61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곳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10,765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헬스장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B74CF0-7857-9E5F-80C0-A26B039447A9}"/>
              </a:ext>
            </a:extLst>
          </p:cNvPr>
          <p:cNvCxnSpPr>
            <a:cxnSpLocks/>
          </p:cNvCxnSpPr>
          <p:nvPr/>
        </p:nvCxnSpPr>
        <p:spPr>
          <a:xfrm>
            <a:off x="4705350" y="5897903"/>
            <a:ext cx="4152900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4D19F7-5121-0167-1B4D-D71F1B84986B}"/>
              </a:ext>
            </a:extLst>
          </p:cNvPr>
          <p:cNvSpPr txBox="1"/>
          <p:nvPr/>
        </p:nvSpPr>
        <p:spPr>
          <a:xfrm>
            <a:off x="6167836" y="5371606"/>
            <a:ext cx="14811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2,000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차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08F9CD-4C09-6E49-71CC-2DDE3C81BA29}"/>
              </a:ext>
            </a:extLst>
          </p:cNvPr>
          <p:cNvCxnSpPr>
            <a:cxnSpLocks/>
          </p:cNvCxnSpPr>
          <p:nvPr/>
        </p:nvCxnSpPr>
        <p:spPr>
          <a:xfrm>
            <a:off x="2157984" y="5694449"/>
            <a:ext cx="2499360" cy="0"/>
          </a:xfrm>
          <a:prstGeom prst="straightConnector1">
            <a:avLst/>
          </a:prstGeom>
          <a:ln>
            <a:solidFill>
              <a:srgbClr val="06283D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B8FD03-B5CF-D6D7-6B50-F21CB1F88F36}"/>
              </a:ext>
            </a:extLst>
          </p:cNvPr>
          <p:cNvCxnSpPr>
            <a:cxnSpLocks/>
          </p:cNvCxnSpPr>
          <p:nvPr/>
        </p:nvCxnSpPr>
        <p:spPr>
          <a:xfrm>
            <a:off x="8875776" y="5694449"/>
            <a:ext cx="2499360" cy="0"/>
          </a:xfrm>
          <a:prstGeom prst="straightConnector1">
            <a:avLst/>
          </a:prstGeom>
          <a:ln>
            <a:solidFill>
              <a:srgbClr val="06283D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EFAB8D-1FC3-3866-A8F4-C9F3F0586D79}"/>
              </a:ext>
            </a:extLst>
          </p:cNvPr>
          <p:cNvSpPr txBox="1"/>
          <p:nvPr/>
        </p:nvSpPr>
        <p:spPr>
          <a:xfrm>
            <a:off x="1351420" y="6167966"/>
            <a:ext cx="10192880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도시 모두 헬스장이 중심에만 집중적으로 분포되어 있음            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대비 인구수의 지역별 격차가 큼</a:t>
            </a:r>
            <a:endParaRPr lang="en-US" altLang="ko-KR" sz="16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2D3992-C07C-F8A1-C057-B5CDEBA58816}"/>
              </a:ext>
            </a:extLst>
          </p:cNvPr>
          <p:cNvGrpSpPr/>
          <p:nvPr/>
        </p:nvGrpSpPr>
        <p:grpSpPr>
          <a:xfrm>
            <a:off x="1341118" y="196354"/>
            <a:ext cx="6864097" cy="657727"/>
            <a:chOff x="1523999" y="208546"/>
            <a:chExt cx="5536464" cy="6577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C0AA26-060B-79DD-8C7B-A7B8B76E165F}"/>
                </a:ext>
              </a:extLst>
            </p:cNvPr>
            <p:cNvSpPr txBox="1"/>
            <p:nvPr/>
          </p:nvSpPr>
          <p:spPr>
            <a:xfrm>
              <a:off x="1739921" y="252986"/>
              <a:ext cx="5320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 기피 이유 분석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77A167E-BC0A-5D4F-3A14-BE474DA3E431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991C51-9F21-D269-F645-E9E892FF98DA}"/>
              </a:ext>
            </a:extLst>
          </p:cNvPr>
          <p:cNvSpPr txBox="1"/>
          <p:nvPr/>
        </p:nvSpPr>
        <p:spPr>
          <a:xfrm>
            <a:off x="5676092" y="2954658"/>
            <a:ext cx="28710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중심지에 집중적으로 분포</a:t>
            </a:r>
            <a:endParaRPr lang="en-US" altLang="ko-KR" sz="20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DB2EDBD-2DD7-2733-1042-DA5065EC8530}"/>
              </a:ext>
            </a:extLst>
          </p:cNvPr>
          <p:cNvSpPr/>
          <p:nvPr/>
        </p:nvSpPr>
        <p:spPr>
          <a:xfrm>
            <a:off x="2523744" y="1877568"/>
            <a:ext cx="1267968" cy="1011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2A8F7D9-8724-C1E6-C3D3-E46E46795F92}"/>
              </a:ext>
            </a:extLst>
          </p:cNvPr>
          <p:cNvSpPr/>
          <p:nvPr/>
        </p:nvSpPr>
        <p:spPr>
          <a:xfrm>
            <a:off x="9217152" y="2560320"/>
            <a:ext cx="877824" cy="950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16A8C2E-30B6-3BA3-6715-6BE4C7D74966}"/>
              </a:ext>
            </a:extLst>
          </p:cNvPr>
          <p:cNvCxnSpPr>
            <a:cxnSpLocks/>
            <a:stCxn id="33" idx="1"/>
            <a:endCxn id="2" idx="6"/>
          </p:cNvCxnSpPr>
          <p:nvPr/>
        </p:nvCxnSpPr>
        <p:spPr>
          <a:xfrm flipH="1" flipV="1">
            <a:off x="3791712" y="2383536"/>
            <a:ext cx="1884380" cy="825936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4E6972A-2F9E-6BEE-6E99-42B2C3194C80}"/>
              </a:ext>
            </a:extLst>
          </p:cNvPr>
          <p:cNvCxnSpPr>
            <a:cxnSpLocks/>
            <a:stCxn id="33" idx="3"/>
            <a:endCxn id="34" idx="2"/>
          </p:cNvCxnSpPr>
          <p:nvPr/>
        </p:nvCxnSpPr>
        <p:spPr>
          <a:xfrm flipV="1">
            <a:off x="8547100" y="3035808"/>
            <a:ext cx="670052" cy="173664"/>
          </a:xfrm>
          <a:prstGeom prst="straightConnector1">
            <a:avLst/>
          </a:pr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DDB74D1-158F-E429-CC8C-C600964BC7F9}"/>
              </a:ext>
            </a:extLst>
          </p:cNvPr>
          <p:cNvCxnSpPr>
            <a:cxnSpLocks/>
          </p:cNvCxnSpPr>
          <p:nvPr/>
        </p:nvCxnSpPr>
        <p:spPr>
          <a:xfrm>
            <a:off x="971550" y="4829464"/>
            <a:ext cx="10909594" cy="0"/>
          </a:xfrm>
          <a:prstGeom prst="straightConnector1">
            <a:avLst/>
          </a:prstGeom>
          <a:ln w="12700">
            <a:solidFill>
              <a:srgbClr val="19539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72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45CEED-A1CF-391B-72F6-710B85C3E73C}"/>
              </a:ext>
            </a:extLst>
          </p:cNvPr>
          <p:cNvSpPr/>
          <p:nvPr/>
        </p:nvSpPr>
        <p:spPr>
          <a:xfrm>
            <a:off x="0" y="6521116"/>
            <a:ext cx="12192000" cy="336884"/>
          </a:xfrm>
          <a:prstGeom prst="rect">
            <a:avLst/>
          </a:prstGeom>
          <a:solidFill>
            <a:srgbClr val="136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5010914" cy="657727"/>
            <a:chOff x="1523999" y="208546"/>
            <a:chExt cx="3924993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709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결론 및 활용방안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1145A2-0BB2-09CB-CCE5-8C8CB3CB99F3}"/>
              </a:ext>
            </a:extLst>
          </p:cNvPr>
          <p:cNvSpPr txBox="1"/>
          <p:nvPr/>
        </p:nvSpPr>
        <p:spPr>
          <a:xfrm>
            <a:off x="2025164" y="1197988"/>
            <a:ext cx="8490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여가활동 경험자와 비경험자 분류</a:t>
            </a:r>
            <a:endParaRPr lang="en-US" altLang="ko-KR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07585E-7B47-4C0F-A4FD-36F07B140419}"/>
              </a:ext>
            </a:extLst>
          </p:cNvPr>
          <p:cNvSpPr txBox="1"/>
          <p:nvPr/>
        </p:nvSpPr>
        <p:spPr>
          <a:xfrm>
            <a:off x="2089320" y="1715872"/>
            <a:ext cx="9007047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스포츠경험여부와 스포츠 여가활동 희망 여부에 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유의한 상관관계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스포츠비경험자에게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스포츠 경험을 유도한다면 스포츠 여가활동을 희망할 가능성이 큼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비경험자를 분류하는 중요한 변수는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“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거주지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스포츠비경험자의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특징을 이용해 맞춤형 스포츠 추천에 활용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010B2B-D0C0-BA8E-9A32-8A49EA7497CD}"/>
              </a:ext>
            </a:extLst>
          </p:cNvPr>
          <p:cNvSpPr txBox="1"/>
          <p:nvPr/>
        </p:nvSpPr>
        <p:spPr>
          <a:xfrm>
            <a:off x="2025164" y="4311895"/>
            <a:ext cx="8490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스포츠비경험자를</a:t>
            </a:r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스포츠 추천 시스템</a:t>
            </a:r>
            <a:endParaRPr lang="en-US" altLang="ko-KR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0A44E-0818-48C3-FF3D-5776CCAFA0DC}"/>
              </a:ext>
            </a:extLst>
          </p:cNvPr>
          <p:cNvSpPr txBox="1"/>
          <p:nvPr/>
        </p:nvSpPr>
        <p:spPr>
          <a:xfrm>
            <a:off x="2089320" y="4829779"/>
            <a:ext cx="9822594" cy="121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지역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성별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연령대</a:t>
            </a:r>
            <a:r>
              <a:rPr lang="en-US" altLang="ko-KR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군집별 스포츠에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 평점 예측 가능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추천 시스템을 지역주민에게 제공함으로써 스포츠 경험 증가와 </a:t>
            </a:r>
            <a:r>
              <a: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여가활동 수요 </a:t>
            </a:r>
            <a:r>
              <a:rPr lang="ko-KR" altLang="en-US" sz="16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증대 기대</a:t>
            </a:r>
            <a:endParaRPr lang="en-US" altLang="ko-KR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지방자치단체에서 지역별 주민 특성을 확인하여 가장 많이 추천되는 스포츠에 투자할 수 있도록 활용 가능</a:t>
            </a:r>
            <a:endParaRPr lang="en-US" altLang="ko-KR" sz="16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25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45CEED-A1CF-391B-72F6-710B85C3E73C}"/>
              </a:ext>
            </a:extLst>
          </p:cNvPr>
          <p:cNvSpPr/>
          <p:nvPr/>
        </p:nvSpPr>
        <p:spPr>
          <a:xfrm>
            <a:off x="0" y="6521116"/>
            <a:ext cx="12192000" cy="336884"/>
          </a:xfrm>
          <a:prstGeom prst="rect">
            <a:avLst/>
          </a:prstGeom>
          <a:solidFill>
            <a:srgbClr val="136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5010914" cy="657727"/>
            <a:chOff x="1523999" y="208546"/>
            <a:chExt cx="3924993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709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결론 및 활용방안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1145A2-0BB2-09CB-CCE5-8C8CB3CB99F3}"/>
              </a:ext>
            </a:extLst>
          </p:cNvPr>
          <p:cNvSpPr txBox="1"/>
          <p:nvPr/>
        </p:nvSpPr>
        <p:spPr>
          <a:xfrm>
            <a:off x="2025164" y="1584481"/>
            <a:ext cx="8490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 여가활동 기피 이유 분석</a:t>
            </a:r>
            <a:endParaRPr lang="en-US" altLang="ko-KR" sz="2400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07585E-7B47-4C0F-A4FD-36F07B140419}"/>
              </a:ext>
            </a:extLst>
          </p:cNvPr>
          <p:cNvSpPr txBox="1"/>
          <p:nvPr/>
        </p:nvSpPr>
        <p:spPr>
          <a:xfrm>
            <a:off x="2089320" y="2102365"/>
            <a:ext cx="9550745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제주시와 천안시의 스포츠 여가활동 인구 비율의 격차가 큰 이유 확인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대비 인구수 격차가 크기 때문으로 유추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대비 인구수가 많은 천안시의 경우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확충 필요 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제주시와 천안시 모두 체육시설이 중심지 위주로 분포</a:t>
            </a:r>
          </a:p>
          <a:p>
            <a:pPr marL="742950" lvl="1" indent="-285750">
              <a:lnSpc>
                <a:spcPct val="150000"/>
              </a:lnSpc>
              <a:buFont typeface="나눔스퀘어 Light" panose="020B0600000101010101" pitchFamily="50" charset="-127"/>
              <a:buChar char="‐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중심지 외 지역의 접근성 확보로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여가활동 기피 이유 해소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체육시설 접근성 확보를 통한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활동 참여율 증가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기대</a:t>
            </a:r>
            <a:endParaRPr lang="en-US" altLang="ko-KR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22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48B2E72-6C7C-BAAB-CB90-9E0052817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7493" r="16232" b="2230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0FE05-815C-9DE1-9D44-C69B634680C9}"/>
              </a:ext>
            </a:extLst>
          </p:cNvPr>
          <p:cNvSpPr txBox="1"/>
          <p:nvPr/>
        </p:nvSpPr>
        <p:spPr>
          <a:xfrm>
            <a:off x="5678385" y="2575720"/>
            <a:ext cx="329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C5E4E-1DB9-5596-E6D6-4226D72B8F43}"/>
              </a:ext>
            </a:extLst>
          </p:cNvPr>
          <p:cNvSpPr txBox="1"/>
          <p:nvPr/>
        </p:nvSpPr>
        <p:spPr>
          <a:xfrm>
            <a:off x="7202102" y="2086355"/>
            <a:ext cx="131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 133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41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3938017" cy="657727"/>
            <a:chOff x="1523999" y="208546"/>
            <a:chExt cx="3176338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29604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072402"/>
            <a:ext cx="450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오랫동안 강조되어 온 생활체육 활동의 중요성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5D323C-2F79-B91A-06C1-CE62E7E8C879}"/>
              </a:ext>
            </a:extLst>
          </p:cNvPr>
          <p:cNvSpPr txBox="1"/>
          <p:nvPr/>
        </p:nvSpPr>
        <p:spPr>
          <a:xfrm>
            <a:off x="1446444" y="2693938"/>
            <a:ext cx="461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dirty="0"/>
              <a:t>정부 차원에서 강조하는 생활체육 정책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0497B14-21C6-5DC5-F9F5-172874443CC4}"/>
              </a:ext>
            </a:extLst>
          </p:cNvPr>
          <p:cNvGrpSpPr/>
          <p:nvPr/>
        </p:nvGrpSpPr>
        <p:grpSpPr>
          <a:xfrm>
            <a:off x="1510284" y="3053788"/>
            <a:ext cx="4512564" cy="2124367"/>
            <a:chOff x="6429756" y="2691076"/>
            <a:chExt cx="4771644" cy="224633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CC1939-5DEE-17E1-9DAE-F3DBB868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855" y="2691076"/>
              <a:ext cx="4712432" cy="916594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1B3E26E-DCED-7AF1-C0C6-9D6F8DD6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756" y="3697616"/>
              <a:ext cx="4771644" cy="1239793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E25EF99-F61E-ABFA-5942-DD77F77D2EFE}"/>
              </a:ext>
            </a:extLst>
          </p:cNvPr>
          <p:cNvSpPr txBox="1"/>
          <p:nvPr/>
        </p:nvSpPr>
        <p:spPr>
          <a:xfrm>
            <a:off x="1505920" y="5156722"/>
            <a:ext cx="3114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문화체육관광부</a:t>
            </a:r>
            <a:r>
              <a:rPr lang="en-US" altLang="ko-KR" sz="900" dirty="0"/>
              <a:t>(2021), 《2020 </a:t>
            </a:r>
            <a:r>
              <a:rPr lang="ko-KR" altLang="en-US" sz="900" dirty="0"/>
              <a:t>체육백서</a:t>
            </a:r>
            <a:r>
              <a:rPr lang="en-US" altLang="ko-KR" sz="900" dirty="0"/>
              <a:t>》.</a:t>
            </a:r>
            <a:endParaRPr lang="ko-KR" altLang="en-US" sz="9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6E47F8D-2937-3828-E4CB-6A1DB1898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24" y="5443635"/>
            <a:ext cx="4507916" cy="106696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1B291BD-6393-04CB-2AF3-CCC5683E1275}"/>
              </a:ext>
            </a:extLst>
          </p:cNvPr>
          <p:cNvSpPr txBox="1"/>
          <p:nvPr/>
        </p:nvSpPr>
        <p:spPr>
          <a:xfrm>
            <a:off x="1518112" y="6490262"/>
            <a:ext cx="3651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제</a:t>
            </a:r>
            <a:r>
              <a:rPr lang="en-US" altLang="ko-KR" sz="900" dirty="0"/>
              <a:t>20</a:t>
            </a:r>
            <a:r>
              <a:rPr lang="ko-KR" altLang="en-US" sz="900" dirty="0"/>
              <a:t>대 대통령실</a:t>
            </a:r>
            <a:r>
              <a:rPr lang="en-US" altLang="ko-KR" sz="900" dirty="0"/>
              <a:t>(2022), 《</a:t>
            </a:r>
            <a:r>
              <a:rPr lang="ko-KR" altLang="en-US" sz="900" dirty="0"/>
              <a:t>윤석열정부 </a:t>
            </a:r>
            <a:r>
              <a:rPr lang="en-US" altLang="ko-KR" sz="900" dirty="0"/>
              <a:t>110</a:t>
            </a:r>
            <a:r>
              <a:rPr lang="ko-KR" altLang="en-US" sz="900" dirty="0"/>
              <a:t>대 국정과제</a:t>
            </a:r>
            <a:r>
              <a:rPr lang="en-US" altLang="ko-KR" sz="900" dirty="0"/>
              <a:t>》.</a:t>
            </a:r>
            <a:endParaRPr lang="ko-KR" altLang="en-US" sz="9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0EC9397-7F2C-B961-539E-663AEC446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441" y="1501049"/>
            <a:ext cx="4410435" cy="912967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157CA61A-1B9D-14DF-5274-40E35C1787D2}"/>
              </a:ext>
            </a:extLst>
          </p:cNvPr>
          <p:cNvSpPr/>
          <p:nvPr/>
        </p:nvSpPr>
        <p:spPr>
          <a:xfrm>
            <a:off x="2330450" y="1727454"/>
            <a:ext cx="1155700" cy="21907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FA12BFA-1486-7353-A128-8841259D4F6B}"/>
              </a:ext>
            </a:extLst>
          </p:cNvPr>
          <p:cNvSpPr/>
          <p:nvPr/>
        </p:nvSpPr>
        <p:spPr>
          <a:xfrm>
            <a:off x="3705224" y="1975104"/>
            <a:ext cx="2200275" cy="2000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BF539C-F212-8F53-93C4-ABC8C8F3272E}"/>
              </a:ext>
            </a:extLst>
          </p:cNvPr>
          <p:cNvSpPr txBox="1"/>
          <p:nvPr/>
        </p:nvSpPr>
        <p:spPr>
          <a:xfrm>
            <a:off x="6504640" y="1072402"/>
            <a:ext cx="450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MZ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세대의 골프</a:t>
            </a:r>
            <a:r>
              <a:rPr lang="en-US" altLang="ko-KR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테니스에 대한 관심 증대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4A9A3DF-62EB-9A2B-C541-97F0B0570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260" y="1410810"/>
            <a:ext cx="4515480" cy="47631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FC66EC8-99AF-C273-070C-87E36DA98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153" y="2776361"/>
            <a:ext cx="2492888" cy="2254659"/>
          </a:xfrm>
          <a:prstGeom prst="rect">
            <a:avLst/>
          </a:prstGeom>
        </p:spPr>
      </p:pic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58C9D357-C690-47FF-1767-E84E2B73A036}"/>
              </a:ext>
            </a:extLst>
          </p:cNvPr>
          <p:cNvSpPr/>
          <p:nvPr/>
        </p:nvSpPr>
        <p:spPr>
          <a:xfrm>
            <a:off x="8266176" y="5230368"/>
            <a:ext cx="2255520" cy="426720"/>
          </a:xfrm>
          <a:prstGeom prst="downArrow">
            <a:avLst/>
          </a:prstGeom>
          <a:solidFill>
            <a:srgbClr val="47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2A0EE8-BD4B-D9D7-5F7E-FF1F457A54AD}"/>
              </a:ext>
            </a:extLst>
          </p:cNvPr>
          <p:cNvSpPr txBox="1"/>
          <p:nvPr/>
        </p:nvSpPr>
        <p:spPr>
          <a:xfrm>
            <a:off x="7163008" y="5924818"/>
            <a:ext cx="444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여가활동에 대한 관심 증대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855285B-1710-FD69-8BBB-E07E1664A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2037" y="1984577"/>
            <a:ext cx="4896533" cy="74305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FF5D1F-B249-3876-1475-50BD17A9A364}"/>
              </a:ext>
            </a:extLst>
          </p:cNvPr>
          <p:cNvSpPr/>
          <p:nvPr/>
        </p:nvSpPr>
        <p:spPr>
          <a:xfrm>
            <a:off x="2209800" y="4537330"/>
            <a:ext cx="1609726" cy="1965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D28D70-3DF3-F76E-C7DF-235F8BE757DA}"/>
              </a:ext>
            </a:extLst>
          </p:cNvPr>
          <p:cNvSpPr/>
          <p:nvPr/>
        </p:nvSpPr>
        <p:spPr>
          <a:xfrm>
            <a:off x="1847850" y="6239130"/>
            <a:ext cx="1533525" cy="1965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53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3938017" cy="657727"/>
            <a:chOff x="1523999" y="208546"/>
            <a:chExt cx="3176338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29604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</a:t>
              </a:r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072402"/>
            <a:ext cx="450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이후 회복되지 않은 생활체육 참여율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E9B19B-3D1A-DA72-C6A0-22FB64FB57F7}"/>
              </a:ext>
            </a:extLst>
          </p:cNvPr>
          <p:cNvGrpSpPr/>
          <p:nvPr/>
        </p:nvGrpSpPr>
        <p:grpSpPr>
          <a:xfrm>
            <a:off x="1663453" y="1383680"/>
            <a:ext cx="4585644" cy="3712576"/>
            <a:chOff x="1663453" y="1481216"/>
            <a:chExt cx="4585644" cy="371257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618509-BFE6-EABF-63D8-39926681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453" y="1481216"/>
              <a:ext cx="4585644" cy="3712576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7A21347-301D-9BF4-EBC0-A81F20BA724F}"/>
                </a:ext>
              </a:extLst>
            </p:cNvPr>
            <p:cNvCxnSpPr>
              <a:cxnSpLocks/>
            </p:cNvCxnSpPr>
            <p:nvPr/>
          </p:nvCxnSpPr>
          <p:spPr>
            <a:xfrm>
              <a:off x="4559808" y="2328672"/>
              <a:ext cx="975360" cy="12192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D9F1B3D-A867-2B34-2861-A607B966E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65" y="5747317"/>
            <a:ext cx="4462655" cy="7902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6B23C9-90F8-A240-A1BF-E633B2AC58E8}"/>
              </a:ext>
            </a:extLst>
          </p:cNvPr>
          <p:cNvSpPr txBox="1"/>
          <p:nvPr/>
        </p:nvSpPr>
        <p:spPr>
          <a:xfrm>
            <a:off x="1371808" y="5303026"/>
            <a:ext cx="399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dirty="0"/>
              <a:t>실내 스포츠 참여율의 감소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2B9DCB5-B4D4-CBD7-0613-467502546C33}"/>
              </a:ext>
            </a:extLst>
          </p:cNvPr>
          <p:cNvSpPr/>
          <p:nvPr/>
        </p:nvSpPr>
        <p:spPr>
          <a:xfrm rot="16200000">
            <a:off x="5449824" y="3194304"/>
            <a:ext cx="2414016" cy="658368"/>
          </a:xfrm>
          <a:prstGeom prst="downArrow">
            <a:avLst/>
          </a:prstGeom>
          <a:solidFill>
            <a:srgbClr val="47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4A4895-FF69-A614-4E11-A4D88D1B7B06}"/>
              </a:ext>
            </a:extLst>
          </p:cNvPr>
          <p:cNvSpPr txBox="1"/>
          <p:nvPr/>
        </p:nvSpPr>
        <p:spPr>
          <a:xfrm>
            <a:off x="3322528" y="5059186"/>
            <a:ext cx="2858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문화체육관광부</a:t>
            </a:r>
            <a:r>
              <a:rPr lang="en-US" altLang="ko-KR" sz="900" dirty="0"/>
              <a:t>(2021), 《2021 </a:t>
            </a:r>
            <a:r>
              <a:rPr lang="ko-KR" altLang="en-US" sz="900" dirty="0"/>
              <a:t>국민생활체육조사</a:t>
            </a:r>
            <a:r>
              <a:rPr lang="en-US" altLang="ko-KR" sz="900" dirty="0"/>
              <a:t>》.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C52E0C-C317-D99F-994F-4901A7BE0B0C}"/>
              </a:ext>
            </a:extLst>
          </p:cNvPr>
          <p:cNvSpPr txBox="1"/>
          <p:nvPr/>
        </p:nvSpPr>
        <p:spPr>
          <a:xfrm>
            <a:off x="2938272" y="6534418"/>
            <a:ext cx="3348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문화체육관광부</a:t>
            </a:r>
            <a:r>
              <a:rPr lang="en-US" altLang="ko-KR" sz="900" dirty="0"/>
              <a:t>(2020.12.30), 《</a:t>
            </a:r>
            <a:r>
              <a:rPr lang="ko-KR" altLang="en-US" sz="900" dirty="0"/>
              <a:t>국민생활체육조사 보도자료</a:t>
            </a:r>
            <a:r>
              <a:rPr lang="en-US" altLang="ko-KR" sz="900" dirty="0"/>
              <a:t>》.</a:t>
            </a:r>
            <a:endParaRPr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98CE39-22A6-55B7-F39E-107A80026A24}"/>
              </a:ext>
            </a:extLst>
          </p:cNvPr>
          <p:cNvSpPr txBox="1"/>
          <p:nvPr/>
        </p:nvSpPr>
        <p:spPr>
          <a:xfrm>
            <a:off x="7680960" y="1255282"/>
            <a:ext cx="434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</a:t>
            </a:r>
            <a:r>
              <a:rPr lang="ko-KR" altLang="en-US" sz="24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참여율을 회복시키려면</a:t>
            </a:r>
            <a:r>
              <a:rPr lang="en-US" altLang="ko-KR" sz="24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endParaRPr lang="ko-KR" altLang="en-US" sz="24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CA0FDA-32F1-1084-E889-F3CB2E6E4A6E}"/>
              </a:ext>
            </a:extLst>
          </p:cNvPr>
          <p:cNvSpPr txBox="1"/>
          <p:nvPr/>
        </p:nvSpPr>
        <p:spPr>
          <a:xfrm>
            <a:off x="7424928" y="2543062"/>
            <a:ext cx="45841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관련 데이터를 분석하여</a:t>
            </a:r>
            <a:endParaRPr lang="en-US" altLang="ko-KR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활동 참여율 증가 </a:t>
            </a:r>
            <a:r>
              <a:rPr lang="ko-KR" altLang="en-US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방법을 모색하자</a:t>
            </a:r>
            <a:r>
              <a:rPr lang="en-US" altLang="ko-KR" sz="20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  <a:endParaRPr lang="ko-KR" altLang="en-US" sz="2000" b="1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696F5D-CA39-99F2-565D-B1E62A0B9291}"/>
              </a:ext>
            </a:extLst>
          </p:cNvPr>
          <p:cNvGrpSpPr/>
          <p:nvPr/>
        </p:nvGrpSpPr>
        <p:grpSpPr>
          <a:xfrm>
            <a:off x="7537799" y="3549396"/>
            <a:ext cx="4132993" cy="2965523"/>
            <a:chOff x="7400639" y="3328416"/>
            <a:chExt cx="4132993" cy="29655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3BD6D7-4559-D31C-AE7B-CEB33490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0639" y="3416988"/>
              <a:ext cx="4096322" cy="287695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0C75EF-406B-4D1C-A07F-F06BD04EE33B}"/>
                </a:ext>
              </a:extLst>
            </p:cNvPr>
            <p:cNvSpPr/>
            <p:nvPr/>
          </p:nvSpPr>
          <p:spPr>
            <a:xfrm>
              <a:off x="10753344" y="3328416"/>
              <a:ext cx="780288" cy="475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91F0820-CE9B-F1F1-37D0-D7FF676DB496}"/>
              </a:ext>
            </a:extLst>
          </p:cNvPr>
          <p:cNvGrpSpPr/>
          <p:nvPr/>
        </p:nvGrpSpPr>
        <p:grpSpPr>
          <a:xfrm>
            <a:off x="8555118" y="702770"/>
            <a:ext cx="396858" cy="342119"/>
            <a:chOff x="1668162" y="1359242"/>
            <a:chExt cx="2508422" cy="2162433"/>
          </a:xfrm>
        </p:grpSpPr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3EA3574A-CABC-66FA-A718-45D410AC882B}"/>
                </a:ext>
              </a:extLst>
            </p:cNvPr>
            <p:cNvSpPr/>
            <p:nvPr/>
          </p:nvSpPr>
          <p:spPr>
            <a:xfrm>
              <a:off x="1668162" y="1359242"/>
              <a:ext cx="2508422" cy="2162433"/>
            </a:xfrm>
            <a:prstGeom prst="triangle">
              <a:avLst/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8A4E749F-5C64-9D98-3AEC-94168D078C31}"/>
                </a:ext>
              </a:extLst>
            </p:cNvPr>
            <p:cNvSpPr/>
            <p:nvPr/>
          </p:nvSpPr>
          <p:spPr>
            <a:xfrm>
              <a:off x="1878806" y="1695127"/>
              <a:ext cx="1691392" cy="14580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4CD83F0E-8D43-1C15-0DD0-00E625F634D6}"/>
                </a:ext>
              </a:extLst>
            </p:cNvPr>
            <p:cNvSpPr/>
            <p:nvPr/>
          </p:nvSpPr>
          <p:spPr>
            <a:xfrm>
              <a:off x="1970968" y="1954297"/>
              <a:ext cx="1204044" cy="1037969"/>
            </a:xfrm>
            <a:prstGeom prst="triangle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B03BE483-A68E-C08C-89A1-DA2552A7C7F0}"/>
                </a:ext>
              </a:extLst>
            </p:cNvPr>
            <p:cNvSpPr/>
            <p:nvPr/>
          </p:nvSpPr>
          <p:spPr>
            <a:xfrm>
              <a:off x="2087393" y="2151555"/>
              <a:ext cx="745361" cy="642553"/>
            </a:xfrm>
            <a:prstGeom prst="triangle">
              <a:avLst/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1458BB9-AA54-63B7-63C1-AF7745BB3778}"/>
              </a:ext>
            </a:extLst>
          </p:cNvPr>
          <p:cNvSpPr txBox="1"/>
          <p:nvPr/>
        </p:nvSpPr>
        <p:spPr>
          <a:xfrm>
            <a:off x="9055608" y="639586"/>
            <a:ext cx="16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문제의식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3657703-5055-1583-667F-58E379A6F8B6}"/>
              </a:ext>
            </a:extLst>
          </p:cNvPr>
          <p:cNvGrpSpPr/>
          <p:nvPr/>
        </p:nvGrpSpPr>
        <p:grpSpPr>
          <a:xfrm>
            <a:off x="8555118" y="2149046"/>
            <a:ext cx="396858" cy="342119"/>
            <a:chOff x="1668162" y="1359242"/>
            <a:chExt cx="2508422" cy="2162433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F2E9BDB6-2EC3-BDAA-D9C7-B0EFF540E80D}"/>
                </a:ext>
              </a:extLst>
            </p:cNvPr>
            <p:cNvSpPr/>
            <p:nvPr/>
          </p:nvSpPr>
          <p:spPr>
            <a:xfrm>
              <a:off x="1668162" y="1359242"/>
              <a:ext cx="2508422" cy="2162433"/>
            </a:xfrm>
            <a:prstGeom prst="triangle">
              <a:avLst/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007F1B80-C3EF-F96F-6EAB-F7CE9395A5A6}"/>
                </a:ext>
              </a:extLst>
            </p:cNvPr>
            <p:cNvSpPr/>
            <p:nvPr/>
          </p:nvSpPr>
          <p:spPr>
            <a:xfrm>
              <a:off x="1878806" y="1695127"/>
              <a:ext cx="1691392" cy="14580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32AEE982-ACDC-3BEC-B1EC-8793E4FB656A}"/>
                </a:ext>
              </a:extLst>
            </p:cNvPr>
            <p:cNvSpPr/>
            <p:nvPr/>
          </p:nvSpPr>
          <p:spPr>
            <a:xfrm>
              <a:off x="1970968" y="1954297"/>
              <a:ext cx="1204044" cy="1037969"/>
            </a:xfrm>
            <a:prstGeom prst="triangle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EADE6982-C4B7-271D-9FAC-6F1BF5862994}"/>
                </a:ext>
              </a:extLst>
            </p:cNvPr>
            <p:cNvSpPr/>
            <p:nvPr/>
          </p:nvSpPr>
          <p:spPr>
            <a:xfrm>
              <a:off x="2087393" y="2151555"/>
              <a:ext cx="745361" cy="642553"/>
            </a:xfrm>
            <a:prstGeom prst="triangle">
              <a:avLst/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8B7508B-00E1-7ACF-3DAB-5A297B91645C}"/>
              </a:ext>
            </a:extLst>
          </p:cNvPr>
          <p:cNvSpPr txBox="1"/>
          <p:nvPr/>
        </p:nvSpPr>
        <p:spPr>
          <a:xfrm>
            <a:off x="9055608" y="2085862"/>
            <a:ext cx="16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 목표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2267BDA-EA3E-B7F9-EADF-A22802EFA2D8}"/>
              </a:ext>
            </a:extLst>
          </p:cNvPr>
          <p:cNvCxnSpPr>
            <a:cxnSpLocks/>
          </p:cNvCxnSpPr>
          <p:nvPr/>
        </p:nvCxnSpPr>
        <p:spPr>
          <a:xfrm>
            <a:off x="7886700" y="1840333"/>
            <a:ext cx="3604260" cy="0"/>
          </a:xfrm>
          <a:prstGeom prst="line">
            <a:avLst/>
          </a:prstGeom>
          <a:ln w="12700">
            <a:solidFill>
              <a:srgbClr val="0628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57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37E4AF6-56D3-28BB-9FB3-5C4844D776D9}"/>
              </a:ext>
            </a:extLst>
          </p:cNvPr>
          <p:cNvSpPr/>
          <p:nvPr/>
        </p:nvSpPr>
        <p:spPr>
          <a:xfrm>
            <a:off x="6790944" y="4838448"/>
            <a:ext cx="5084064" cy="1745232"/>
          </a:xfrm>
          <a:prstGeom prst="roundRect">
            <a:avLst>
              <a:gd name="adj" fmla="val 16860"/>
            </a:avLst>
          </a:prstGeom>
          <a:solidFill>
            <a:srgbClr val="D9F3FF"/>
          </a:solidFill>
          <a:ln w="38100"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5C9F655-28AE-6233-86E4-8EC60E849887}"/>
              </a:ext>
            </a:extLst>
          </p:cNvPr>
          <p:cNvSpPr/>
          <p:nvPr/>
        </p:nvSpPr>
        <p:spPr>
          <a:xfrm>
            <a:off x="987552" y="1011936"/>
            <a:ext cx="5084064" cy="2542718"/>
          </a:xfrm>
          <a:prstGeom prst="roundRect">
            <a:avLst>
              <a:gd name="adj" fmla="val 9415"/>
            </a:avLst>
          </a:prstGeom>
          <a:pattFill prst="ltUpDiag">
            <a:fgClr>
              <a:srgbClr val="D9F3FF"/>
            </a:fgClr>
            <a:bgClr>
              <a:schemeClr val="bg1"/>
            </a:bgClr>
          </a:pattFill>
          <a:ln w="38100"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6CE4A0D-F77D-11A9-1983-E74C5419DBBA}"/>
              </a:ext>
            </a:extLst>
          </p:cNvPr>
          <p:cNvSpPr/>
          <p:nvPr/>
        </p:nvSpPr>
        <p:spPr>
          <a:xfrm>
            <a:off x="6790944" y="987552"/>
            <a:ext cx="5084064" cy="3729783"/>
          </a:xfrm>
          <a:prstGeom prst="roundRect">
            <a:avLst>
              <a:gd name="adj" fmla="val 6416"/>
            </a:avLst>
          </a:prstGeom>
          <a:pattFill prst="dkDnDiag">
            <a:fgClr>
              <a:srgbClr val="D9F3FF"/>
            </a:fgClr>
            <a:bgClr>
              <a:schemeClr val="bg1"/>
            </a:bgClr>
          </a:pattFill>
          <a:ln w="38100"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0275F09-9D3F-85DB-F086-BCA7B6623468}"/>
              </a:ext>
            </a:extLst>
          </p:cNvPr>
          <p:cNvSpPr/>
          <p:nvPr/>
        </p:nvSpPr>
        <p:spPr>
          <a:xfrm>
            <a:off x="987552" y="3712101"/>
            <a:ext cx="5084064" cy="2914130"/>
          </a:xfrm>
          <a:prstGeom prst="roundRect">
            <a:avLst>
              <a:gd name="adj" fmla="val 6416"/>
            </a:avLst>
          </a:prstGeom>
          <a:pattFill prst="ltUpDiag">
            <a:fgClr>
              <a:srgbClr val="D9F3FF"/>
            </a:fgClr>
            <a:bgClr>
              <a:schemeClr val="bg1"/>
            </a:bgClr>
          </a:pattFill>
          <a:ln w="38100"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4315969" cy="657727"/>
            <a:chOff x="1523999" y="208546"/>
            <a:chExt cx="3481188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265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분석흐름</a:t>
              </a:r>
              <a:endPara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F8A7A17-7A75-36FE-1793-866489B1940F}"/>
              </a:ext>
            </a:extLst>
          </p:cNvPr>
          <p:cNvSpPr txBox="1"/>
          <p:nvPr/>
        </p:nvSpPr>
        <p:spPr>
          <a:xfrm>
            <a:off x="3433073" y="1712240"/>
            <a:ext cx="22116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국민여가활동조사</a:t>
            </a:r>
            <a:endParaRPr lang="en-US" altLang="ko-KR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E019AA1-A061-ADA7-BC1D-4F05FF974BA6}"/>
              </a:ext>
            </a:extLst>
          </p:cNvPr>
          <p:cNvSpPr txBox="1"/>
          <p:nvPr/>
        </p:nvSpPr>
        <p:spPr>
          <a:xfrm>
            <a:off x="3433073" y="2546330"/>
            <a:ext cx="245566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이진 분류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추천 시스템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A03FA6-C083-1A50-8416-D67C1D2EA992}"/>
              </a:ext>
            </a:extLst>
          </p:cNvPr>
          <p:cNvSpPr txBox="1"/>
          <p:nvPr/>
        </p:nvSpPr>
        <p:spPr>
          <a:xfrm>
            <a:off x="3433073" y="4792096"/>
            <a:ext cx="221161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랜덤포레스트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변수 중요도</a:t>
            </a:r>
            <a:endParaRPr lang="en-US" altLang="ko-K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FDA392-D076-DA78-1C6D-BDFFF99AFCCD}"/>
              </a:ext>
            </a:extLst>
          </p:cNvPr>
          <p:cNvSpPr txBox="1"/>
          <p:nvPr/>
        </p:nvSpPr>
        <p:spPr>
          <a:xfrm>
            <a:off x="1678383" y="1787157"/>
            <a:ext cx="8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C95727-61E9-8DBB-8149-221672932C99}"/>
              </a:ext>
            </a:extLst>
          </p:cNvPr>
          <p:cNvSpPr txBox="1"/>
          <p:nvPr/>
        </p:nvSpPr>
        <p:spPr>
          <a:xfrm>
            <a:off x="1291318" y="2765244"/>
            <a:ext cx="1589572" cy="38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분석 과제 결정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6D4A4EE-950E-4595-6AA6-2CDE56F0B58E}"/>
              </a:ext>
            </a:extLst>
          </p:cNvPr>
          <p:cNvSpPr txBox="1"/>
          <p:nvPr/>
        </p:nvSpPr>
        <p:spPr>
          <a:xfrm>
            <a:off x="1328901" y="4352619"/>
            <a:ext cx="151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8205D8-689D-D79F-3653-02B27C73448E}"/>
              </a:ext>
            </a:extLst>
          </p:cNvPr>
          <p:cNvSpPr txBox="1"/>
          <p:nvPr/>
        </p:nvSpPr>
        <p:spPr>
          <a:xfrm>
            <a:off x="1539072" y="5223611"/>
            <a:ext cx="1094064" cy="38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모형 생성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4A71B5-583F-9C34-625A-3403337185BE}"/>
              </a:ext>
            </a:extLst>
          </p:cNvPr>
          <p:cNvSpPr txBox="1"/>
          <p:nvPr/>
        </p:nvSpPr>
        <p:spPr>
          <a:xfrm>
            <a:off x="1544327" y="6108531"/>
            <a:ext cx="1083555" cy="36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분석 결과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9530CC-D612-EBB6-35C6-79CF112C5D8E}"/>
              </a:ext>
            </a:extLst>
          </p:cNvPr>
          <p:cNvCxnSpPr>
            <a:stCxn id="72" idx="2"/>
            <a:endCxn id="76" idx="0"/>
          </p:cNvCxnSpPr>
          <p:nvPr/>
        </p:nvCxnSpPr>
        <p:spPr>
          <a:xfrm flipH="1">
            <a:off x="2086104" y="4721951"/>
            <a:ext cx="1" cy="501660"/>
          </a:xfrm>
          <a:prstGeom prst="straightConnector1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5685DCF-F0E0-2597-2FDE-47DFFB1216E5}"/>
              </a:ext>
            </a:extLst>
          </p:cNvPr>
          <p:cNvCxnSpPr>
            <a:stCxn id="76" idx="2"/>
            <a:endCxn id="75" idx="0"/>
          </p:cNvCxnSpPr>
          <p:nvPr/>
        </p:nvCxnSpPr>
        <p:spPr>
          <a:xfrm>
            <a:off x="2086104" y="5606870"/>
            <a:ext cx="1" cy="501661"/>
          </a:xfrm>
          <a:prstGeom prst="straightConnector1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201F090-DB7B-372F-0DAE-A29EDD65D1A7}"/>
              </a:ext>
            </a:extLst>
          </p:cNvPr>
          <p:cNvSpPr txBox="1"/>
          <p:nvPr/>
        </p:nvSpPr>
        <p:spPr>
          <a:xfrm>
            <a:off x="8967810" y="3613163"/>
            <a:ext cx="171426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SVD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KNNBaseline</a:t>
            </a:r>
            <a:endParaRPr lang="en-US" altLang="ko-K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6AE07C0-B3DC-722D-45D1-AD4D7A8360CC}"/>
              </a:ext>
            </a:extLst>
          </p:cNvPr>
          <p:cNvSpPr txBox="1"/>
          <p:nvPr/>
        </p:nvSpPr>
        <p:spPr>
          <a:xfrm>
            <a:off x="8967810" y="1633157"/>
            <a:ext cx="22116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신한카드 데이터</a:t>
            </a:r>
            <a:endParaRPr lang="en-US" altLang="ko-KR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A6CADC-992D-0A88-D1A9-34749367B85C}"/>
              </a:ext>
            </a:extLst>
          </p:cNvPr>
          <p:cNvSpPr txBox="1"/>
          <p:nvPr/>
        </p:nvSpPr>
        <p:spPr>
          <a:xfrm>
            <a:off x="7293579" y="3827384"/>
            <a:ext cx="11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모형 생성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E2A0A35-16D0-8D77-5A6A-10CEBB8E9CB2}"/>
              </a:ext>
            </a:extLst>
          </p:cNvPr>
          <p:cNvSpPr txBox="1"/>
          <p:nvPr/>
        </p:nvSpPr>
        <p:spPr>
          <a:xfrm>
            <a:off x="7102343" y="2763063"/>
            <a:ext cx="149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0A44B9B-7BA7-258F-7246-44DF370E9314}"/>
              </a:ext>
            </a:extLst>
          </p:cNvPr>
          <p:cNvSpPr txBox="1"/>
          <p:nvPr/>
        </p:nvSpPr>
        <p:spPr>
          <a:xfrm>
            <a:off x="8967810" y="5435641"/>
            <a:ext cx="286893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전국 체육시설 정보 데이터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7F729B-719D-B7C7-C3F8-91EFA231C0F3}"/>
              </a:ext>
            </a:extLst>
          </p:cNvPr>
          <p:cNvSpPr txBox="1"/>
          <p:nvPr/>
        </p:nvSpPr>
        <p:spPr>
          <a:xfrm>
            <a:off x="7442109" y="1725956"/>
            <a:ext cx="8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5EE89-9C1D-8ECF-A817-3AC9EC19497C}"/>
              </a:ext>
            </a:extLst>
          </p:cNvPr>
          <p:cNvSpPr txBox="1"/>
          <p:nvPr/>
        </p:nvSpPr>
        <p:spPr>
          <a:xfrm>
            <a:off x="6968716" y="5496910"/>
            <a:ext cx="176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B4A94D-8EF1-B97A-D448-8CAE7DAD0B59}"/>
              </a:ext>
            </a:extLst>
          </p:cNvPr>
          <p:cNvCxnSpPr>
            <a:stCxn id="30" idx="2"/>
            <a:endCxn id="85" idx="0"/>
          </p:cNvCxnSpPr>
          <p:nvPr/>
        </p:nvCxnSpPr>
        <p:spPr>
          <a:xfrm>
            <a:off x="7849830" y="2095288"/>
            <a:ext cx="0" cy="667775"/>
          </a:xfrm>
          <a:prstGeom prst="straightConnector1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56FE09-F1A7-FF7B-F36E-319D87A3903D}"/>
              </a:ext>
            </a:extLst>
          </p:cNvPr>
          <p:cNvCxnSpPr>
            <a:stCxn id="85" idx="2"/>
            <a:endCxn id="84" idx="0"/>
          </p:cNvCxnSpPr>
          <p:nvPr/>
        </p:nvCxnSpPr>
        <p:spPr>
          <a:xfrm>
            <a:off x="7849830" y="3132395"/>
            <a:ext cx="1" cy="694989"/>
          </a:xfrm>
          <a:prstGeom prst="straightConnector1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CD2EDC6-C794-631C-CB1B-CC2394DC5A50}"/>
              </a:ext>
            </a:extLst>
          </p:cNvPr>
          <p:cNvSpPr txBox="1"/>
          <p:nvPr/>
        </p:nvSpPr>
        <p:spPr>
          <a:xfrm>
            <a:off x="8967809" y="2698949"/>
            <a:ext cx="253788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평점 변수 생성</a:t>
            </a:r>
            <a:endParaRPr lang="en-US" altLang="ko-KR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0FCC1E-1089-3749-574A-B705EB9EE4EB}"/>
              </a:ext>
            </a:extLst>
          </p:cNvPr>
          <p:cNvSpPr txBox="1"/>
          <p:nvPr/>
        </p:nvSpPr>
        <p:spPr>
          <a:xfrm>
            <a:off x="8967810" y="5962480"/>
            <a:ext cx="272561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체육시설 접근성 파악</a:t>
            </a:r>
            <a:endParaRPr lang="en-US" altLang="ko-KR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ACA0-71E3-A9DC-8990-55A7BE47FDCD}"/>
              </a:ext>
            </a:extLst>
          </p:cNvPr>
          <p:cNvSpPr txBox="1"/>
          <p:nvPr/>
        </p:nvSpPr>
        <p:spPr>
          <a:xfrm>
            <a:off x="7025608" y="6023749"/>
            <a:ext cx="164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Arial" panose="020B0604020202020204" pitchFamily="34" charset="0"/>
              <a:buNone/>
              <a:defRPr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ctr"/>
            <a:r>
              <a:rPr lang="ko-KR" altLang="en-US"/>
              <a:t>시각화</a:t>
            </a:r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E95D921-D02D-5C22-A198-E44CEEF807AB}"/>
              </a:ext>
            </a:extLst>
          </p:cNvPr>
          <p:cNvCxnSpPr>
            <a:stCxn id="75" idx="3"/>
            <a:endCxn id="30" idx="1"/>
          </p:cNvCxnSpPr>
          <p:nvPr/>
        </p:nvCxnSpPr>
        <p:spPr>
          <a:xfrm flipV="1">
            <a:off x="2627882" y="1910622"/>
            <a:ext cx="4814227" cy="4381656"/>
          </a:xfrm>
          <a:prstGeom prst="bentConnector3">
            <a:avLst>
              <a:gd name="adj1" fmla="val 78553"/>
            </a:avLst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4C8B949-EEA2-CECA-411E-02AD75384368}"/>
              </a:ext>
            </a:extLst>
          </p:cNvPr>
          <p:cNvSpPr txBox="1"/>
          <p:nvPr/>
        </p:nvSpPr>
        <p:spPr>
          <a:xfrm>
            <a:off x="2771145" y="3664716"/>
            <a:ext cx="151687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이진 분류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E524B1-1C1B-D35F-10A4-A2AAB9168D05}"/>
              </a:ext>
            </a:extLst>
          </p:cNvPr>
          <p:cNvSpPr txBox="1"/>
          <p:nvPr/>
        </p:nvSpPr>
        <p:spPr>
          <a:xfrm>
            <a:off x="8449766" y="964713"/>
            <a:ext cx="17664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시스템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24C108-91D9-D062-B2A9-D549219B4D48}"/>
              </a:ext>
            </a:extLst>
          </p:cNvPr>
          <p:cNvSpPr txBox="1"/>
          <p:nvPr/>
        </p:nvSpPr>
        <p:spPr>
          <a:xfrm>
            <a:off x="3001013" y="956095"/>
            <a:ext cx="105714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F8E5A1-0140-B566-C68D-460978F80B7A}"/>
              </a:ext>
            </a:extLst>
          </p:cNvPr>
          <p:cNvSpPr txBox="1"/>
          <p:nvPr/>
        </p:nvSpPr>
        <p:spPr>
          <a:xfrm>
            <a:off x="8449766" y="4790822"/>
            <a:ext cx="17664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Arial" panose="020B0604020202020204" pitchFamily="34" charset="0"/>
              <a:buChar char="•"/>
              <a:defRPr sz="16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기피 이유 분석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D2FA03-D0D0-8C6B-169E-605097691CFB}"/>
              </a:ext>
            </a:extLst>
          </p:cNvPr>
          <p:cNvCxnSpPr>
            <a:cxnSpLocks/>
          </p:cNvCxnSpPr>
          <p:nvPr/>
        </p:nvCxnSpPr>
        <p:spPr>
          <a:xfrm>
            <a:off x="999744" y="1487424"/>
            <a:ext cx="5059680" cy="0"/>
          </a:xfrm>
          <a:prstGeom prst="line">
            <a:avLst/>
          </a:prstGeom>
          <a:ln w="38100">
            <a:solidFill>
              <a:srgbClr val="062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9F67B44-0B17-4443-90B7-A5570775850F}"/>
              </a:ext>
            </a:extLst>
          </p:cNvPr>
          <p:cNvCxnSpPr>
            <a:cxnSpLocks/>
          </p:cNvCxnSpPr>
          <p:nvPr/>
        </p:nvCxnSpPr>
        <p:spPr>
          <a:xfrm>
            <a:off x="987552" y="4230220"/>
            <a:ext cx="5071872" cy="0"/>
          </a:xfrm>
          <a:prstGeom prst="line">
            <a:avLst/>
          </a:prstGeom>
          <a:ln w="38100">
            <a:solidFill>
              <a:srgbClr val="062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F157D0D-1AA0-614F-83BD-076C0F024FA5}"/>
              </a:ext>
            </a:extLst>
          </p:cNvPr>
          <p:cNvCxnSpPr>
            <a:cxnSpLocks/>
          </p:cNvCxnSpPr>
          <p:nvPr/>
        </p:nvCxnSpPr>
        <p:spPr>
          <a:xfrm>
            <a:off x="6803136" y="1511808"/>
            <a:ext cx="5047488" cy="0"/>
          </a:xfrm>
          <a:prstGeom prst="line">
            <a:avLst/>
          </a:prstGeom>
          <a:ln w="38100">
            <a:solidFill>
              <a:srgbClr val="062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685C531-4CF1-2A21-603C-90D1771766E2}"/>
              </a:ext>
            </a:extLst>
          </p:cNvPr>
          <p:cNvCxnSpPr>
            <a:cxnSpLocks/>
          </p:cNvCxnSpPr>
          <p:nvPr/>
        </p:nvCxnSpPr>
        <p:spPr>
          <a:xfrm>
            <a:off x="6803136" y="5337917"/>
            <a:ext cx="5084064" cy="0"/>
          </a:xfrm>
          <a:prstGeom prst="line">
            <a:avLst/>
          </a:prstGeom>
          <a:ln w="38100">
            <a:solidFill>
              <a:srgbClr val="062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F05CCB1-F4CD-FB33-8B81-763B558A720F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2086104" y="2156489"/>
            <a:ext cx="0" cy="608755"/>
          </a:xfrm>
          <a:prstGeom prst="straightConnector1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393C8CD-849F-43D1-B2C7-10DC65F0B49D}"/>
              </a:ext>
            </a:extLst>
          </p:cNvPr>
          <p:cNvCxnSpPr>
            <a:cxnSpLocks/>
            <a:stCxn id="69" idx="1"/>
            <a:endCxn id="72" idx="1"/>
          </p:cNvCxnSpPr>
          <p:nvPr/>
        </p:nvCxnSpPr>
        <p:spPr>
          <a:xfrm rot="10800000" flipH="1" flipV="1">
            <a:off x="1291317" y="2956873"/>
            <a:ext cx="37583" cy="1580411"/>
          </a:xfrm>
          <a:prstGeom prst="bentConnector3">
            <a:avLst>
              <a:gd name="adj1" fmla="val -1284985"/>
            </a:avLst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86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4475482" cy="657727"/>
            <a:chOff x="1523999" y="208546"/>
            <a:chExt cx="3609848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393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267474"/>
            <a:ext cx="33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국민여가활동조사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(2021)</a:t>
            </a:r>
            <a:endParaRPr lang="ko-KR" altLang="en-US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792B7329-7653-5842-11F4-FD471D50D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58913"/>
              </p:ext>
            </p:extLst>
          </p:nvPr>
        </p:nvGraphicFramePr>
        <p:xfrm>
          <a:off x="1379221" y="2095839"/>
          <a:ext cx="4983479" cy="37304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6027">
                  <a:extLst>
                    <a:ext uri="{9D8B030D-6E8A-4147-A177-3AD203B41FA5}">
                      <a16:colId xmlns:a16="http://schemas.microsoft.com/office/drawing/2014/main" val="2872850307"/>
                    </a:ext>
                  </a:extLst>
                </a:gridCol>
                <a:gridCol w="3997452">
                  <a:extLst>
                    <a:ext uri="{9D8B030D-6E8A-4147-A177-3AD203B41FA5}">
                      <a16:colId xmlns:a16="http://schemas.microsoft.com/office/drawing/2014/main" val="2756940587"/>
                    </a:ext>
                  </a:extLst>
                </a:gridCol>
              </a:tblGrid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변수명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27953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q1_C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지난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년간 한 번 이상 참가한 여가활동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스포츠관람활동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5436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q1_D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지난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년간 한 번 이상 참가한 여가활동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스포츠참여활동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24161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q11_3_D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평일에 희망하는 여가활동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스포츠참여활동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653875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q12_3_D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휴일에 희망하는 여가활동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스포츠참여활동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138948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q45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지난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주일 간 경제활동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2809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DM1~DM6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연령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학력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가구원수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혼인상태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가구주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9278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가구소득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03638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DM11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거주도시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3501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2F71128-E143-EF80-5F71-B96336E14D5E}"/>
              </a:ext>
            </a:extLst>
          </p:cNvPr>
          <p:cNvSpPr txBox="1"/>
          <p:nvPr/>
        </p:nvSpPr>
        <p:spPr>
          <a:xfrm>
            <a:off x="6704284" y="1267474"/>
            <a:ext cx="44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신한카드 데이터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(18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~ 22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B38D2A54-3CC2-ACD6-E7DA-ADF126FFA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80978"/>
              </p:ext>
            </p:extLst>
          </p:nvPr>
        </p:nvGraphicFramePr>
        <p:xfrm>
          <a:off x="6789421" y="2095839"/>
          <a:ext cx="4610099" cy="37304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54033">
                  <a:extLst>
                    <a:ext uri="{9D8B030D-6E8A-4147-A177-3AD203B41FA5}">
                      <a16:colId xmlns:a16="http://schemas.microsoft.com/office/drawing/2014/main" val="2872850307"/>
                    </a:ext>
                  </a:extLst>
                </a:gridCol>
                <a:gridCol w="3056066">
                  <a:extLst>
                    <a:ext uri="{9D8B030D-6E8A-4147-A177-3AD203B41FA5}">
                      <a16:colId xmlns:a16="http://schemas.microsoft.com/office/drawing/2014/main" val="2756940587"/>
                    </a:ext>
                  </a:extLst>
                </a:gridCol>
              </a:tblGrid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변수명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27953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거주지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5436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가맹점 업종 대분류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24161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가맹점 업종 소분류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653875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sex_ccd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138948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cln_age_r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2809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ta_ym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이용년월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9278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취급액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03638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usec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이용건수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35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51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4475482" cy="657727"/>
            <a:chOff x="1523999" y="208546"/>
            <a:chExt cx="3609848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3393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408384" y="1267474"/>
            <a:ext cx="62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3) 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전국체육시설 상세 정보데이터 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(2022)</a:t>
            </a:r>
            <a:r>
              <a:rPr lang="en-US" altLang="ko-KR" sz="18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11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서울올림픽기념 국민체육진흥공단</a:t>
            </a:r>
            <a:endParaRPr lang="ko-KR" altLang="en-US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792B7329-7653-5842-11F4-FD471D50D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8722"/>
              </p:ext>
            </p:extLst>
          </p:nvPr>
        </p:nvGraphicFramePr>
        <p:xfrm>
          <a:off x="1379221" y="2095839"/>
          <a:ext cx="4983479" cy="331457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02891">
                  <a:extLst>
                    <a:ext uri="{9D8B030D-6E8A-4147-A177-3AD203B41FA5}">
                      <a16:colId xmlns:a16="http://schemas.microsoft.com/office/drawing/2014/main" val="2872850307"/>
                    </a:ext>
                  </a:extLst>
                </a:gridCol>
                <a:gridCol w="3180588">
                  <a:extLst>
                    <a:ext uri="{9D8B030D-6E8A-4147-A177-3AD203B41FA5}">
                      <a16:colId xmlns:a16="http://schemas.microsoft.com/office/drawing/2014/main" val="2756940587"/>
                    </a:ext>
                  </a:extLst>
                </a:gridCol>
              </a:tblGrid>
              <a:tr h="403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변수명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28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27953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addrCpNm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5436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addrCpbNm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시군구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24161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addrEmdNm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동읍면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653875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fcobNm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체육시설업종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138948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ftypeNm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체육시설유형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28090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faciPointX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927854"/>
                  </a:ext>
                </a:extLst>
              </a:tr>
              <a:tr h="4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faciPointY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0363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BF46956-7005-8299-75DC-1EB7551A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84" y="2077004"/>
            <a:ext cx="5441594" cy="3345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ED12E8-EBD0-AA19-497E-9641FD0AC656}"/>
              </a:ext>
            </a:extLst>
          </p:cNvPr>
          <p:cNvSpPr txBox="1"/>
          <p:nvPr/>
        </p:nvSpPr>
        <p:spPr>
          <a:xfrm>
            <a:off x="1700992" y="1669810"/>
            <a:ext cx="623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전국체육시설안전을 위해 관리하는 체육시설 상세정보 데이터</a:t>
            </a:r>
          </a:p>
        </p:txBody>
      </p:sp>
    </p:spTree>
    <p:extLst>
      <p:ext uri="{BB962C8B-B14F-4D97-AF65-F5344CB8AC3E}">
        <p14:creationId xmlns:p14="http://schemas.microsoft.com/office/powerpoint/2010/main" val="97702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5852161" cy="657727"/>
            <a:chOff x="1523999" y="208546"/>
            <a:chExt cx="4720254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45043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EDA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298656" y="987058"/>
            <a:ext cx="29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국민여가활동조사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337-A67E-FF49-A909-4C6FB76A628B}"/>
              </a:ext>
            </a:extLst>
          </p:cNvPr>
          <p:cNvSpPr txBox="1"/>
          <p:nvPr/>
        </p:nvSpPr>
        <p:spPr>
          <a:xfrm>
            <a:off x="2188672" y="1377202"/>
            <a:ext cx="313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 여부 칼럼 생성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54AB25-FA43-EFEF-93DD-545BA037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46" y="3306644"/>
            <a:ext cx="1501406" cy="10895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AA7532-EF0D-BE75-B17C-FE7E42D173B1}"/>
              </a:ext>
            </a:extLst>
          </p:cNvPr>
          <p:cNvSpPr txBox="1"/>
          <p:nvPr/>
        </p:nvSpPr>
        <p:spPr>
          <a:xfrm>
            <a:off x="2030176" y="4473970"/>
            <a:ext cx="285881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스포츠여가생활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경험자 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6,826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스포츠여가생활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비경험자 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3,223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2F1C8C-D5CA-C2B5-083E-7F1A5AAE1180}"/>
              </a:ext>
            </a:extLst>
          </p:cNvPr>
          <p:cNvGrpSpPr/>
          <p:nvPr/>
        </p:nvGrpSpPr>
        <p:grpSpPr>
          <a:xfrm>
            <a:off x="1286464" y="1770803"/>
            <a:ext cx="4440326" cy="789517"/>
            <a:chOff x="1363066" y="2746163"/>
            <a:chExt cx="4440326" cy="78951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79AF44-9510-04A1-5588-30F9D762C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8461"/>
            <a:stretch/>
          </p:blipFill>
          <p:spPr>
            <a:xfrm>
              <a:off x="1363066" y="2746163"/>
              <a:ext cx="4440326" cy="7895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525B94-383F-7211-A0A6-92CE851BFE89}"/>
                </a:ext>
              </a:extLst>
            </p:cNvPr>
            <p:cNvSpPr txBox="1"/>
            <p:nvPr/>
          </p:nvSpPr>
          <p:spPr>
            <a:xfrm>
              <a:off x="3700481" y="2791474"/>
              <a:ext cx="1676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’99’: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경험 없음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BCEEEB-BB5A-9982-EAF0-B417230DA982}"/>
              </a:ext>
            </a:extLst>
          </p:cNvPr>
          <p:cNvSpPr txBox="1"/>
          <p:nvPr/>
        </p:nvSpPr>
        <p:spPr>
          <a:xfrm>
            <a:off x="7504384" y="1377202"/>
            <a:ext cx="385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스포츠여가생활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희망 여부 칼럼 생성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17E501-144F-E71A-6A8F-39CA3D38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5" b="2277"/>
          <a:stretch/>
        </p:blipFill>
        <p:spPr>
          <a:xfrm>
            <a:off x="6492448" y="1767840"/>
            <a:ext cx="5602016" cy="6339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BAA4EA-7521-C79F-BD37-A366212D2DB1}"/>
              </a:ext>
            </a:extLst>
          </p:cNvPr>
          <p:cNvSpPr txBox="1"/>
          <p:nvPr/>
        </p:nvSpPr>
        <p:spPr>
          <a:xfrm>
            <a:off x="6541216" y="2657362"/>
            <a:ext cx="565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sz="1400" dirty="0"/>
              <a:t>q11_3_D (</a:t>
            </a:r>
            <a:r>
              <a:rPr lang="ko-KR" altLang="en-US" sz="1400" dirty="0"/>
              <a:t>평일</a:t>
            </a:r>
            <a:r>
              <a:rPr lang="en-US" altLang="ko-KR" sz="1400" dirty="0"/>
              <a:t>), q12_3_D (</a:t>
            </a:r>
            <a:r>
              <a:rPr lang="ko-KR" altLang="en-US" sz="1400" dirty="0"/>
              <a:t>휴일</a:t>
            </a:r>
            <a:r>
              <a:rPr lang="en-US" altLang="ko-KR" sz="1400" dirty="0"/>
              <a:t>)</a:t>
            </a:r>
            <a:r>
              <a:rPr lang="ko-KR" altLang="en-US" sz="1400" dirty="0"/>
              <a:t> 중 희망 스포츠 有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sports_hope</a:t>
            </a:r>
            <a:r>
              <a:rPr lang="ko-KR" altLang="en-US" sz="1400" dirty="0"/>
              <a:t> </a:t>
            </a:r>
            <a:r>
              <a:rPr lang="en-US" altLang="ko-KR" sz="1400" dirty="0"/>
              <a:t>== ‘1’</a:t>
            </a:r>
          </a:p>
          <a:p>
            <a:r>
              <a:rPr lang="en-US" altLang="ko-KR" sz="1400" dirty="0"/>
              <a:t>q11_3_D (</a:t>
            </a:r>
            <a:r>
              <a:rPr lang="ko-KR" altLang="en-US" sz="1400" dirty="0"/>
              <a:t>평일</a:t>
            </a:r>
            <a:r>
              <a:rPr lang="en-US" altLang="ko-KR" sz="1400" dirty="0"/>
              <a:t>), q12_3_D (</a:t>
            </a:r>
            <a:r>
              <a:rPr lang="ko-KR" altLang="en-US" sz="1400" dirty="0"/>
              <a:t>휴일</a:t>
            </a:r>
            <a:r>
              <a:rPr lang="en-US" altLang="ko-KR" sz="1400" dirty="0"/>
              <a:t>)</a:t>
            </a:r>
            <a:r>
              <a:rPr lang="ko-KR" altLang="en-US" sz="1400" dirty="0"/>
              <a:t> 중 희망 스포츠 無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sports_hope</a:t>
            </a:r>
            <a:r>
              <a:rPr lang="ko-KR" altLang="en-US" sz="1400" dirty="0"/>
              <a:t> </a:t>
            </a:r>
            <a:r>
              <a:rPr lang="en-US" altLang="ko-KR" sz="1400" dirty="0"/>
              <a:t>== ‘0’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25B4AE-7F99-420D-B767-1CB1C985A8D8}"/>
              </a:ext>
            </a:extLst>
          </p:cNvPr>
          <p:cNvSpPr txBox="1"/>
          <p:nvPr/>
        </p:nvSpPr>
        <p:spPr>
          <a:xfrm>
            <a:off x="10101281" y="1828306"/>
            <a:ext cx="167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’98’: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없음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98E3EE-5125-41B7-F7F0-65FF321D732E}"/>
              </a:ext>
            </a:extLst>
          </p:cNvPr>
          <p:cNvSpPr txBox="1"/>
          <p:nvPr/>
        </p:nvSpPr>
        <p:spPr>
          <a:xfrm>
            <a:off x="871936" y="2645170"/>
            <a:ext cx="5528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sz="1400" dirty="0"/>
              <a:t>q1_C (</a:t>
            </a:r>
            <a:r>
              <a:rPr lang="ko-KR" altLang="en-US" sz="1400" dirty="0"/>
              <a:t>스포츠관람</a:t>
            </a:r>
            <a:r>
              <a:rPr lang="en-US" altLang="ko-KR" sz="1400" dirty="0"/>
              <a:t>), q1_D (</a:t>
            </a:r>
            <a:r>
              <a:rPr lang="ko-KR" altLang="en-US" sz="1400" dirty="0"/>
              <a:t>스포츠활동</a:t>
            </a:r>
            <a:r>
              <a:rPr lang="en-US" altLang="ko-KR" sz="1400" dirty="0"/>
              <a:t>)</a:t>
            </a:r>
            <a:r>
              <a:rPr lang="ko-KR" altLang="en-US" sz="1400" dirty="0"/>
              <a:t> 중 경험 有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sports_exp</a:t>
            </a:r>
            <a:r>
              <a:rPr lang="ko-KR" altLang="en-US" sz="1400" dirty="0"/>
              <a:t> </a:t>
            </a:r>
            <a:r>
              <a:rPr lang="en-US" altLang="ko-KR" sz="1400" dirty="0"/>
              <a:t>== ‘1’</a:t>
            </a:r>
          </a:p>
          <a:p>
            <a:r>
              <a:rPr lang="en-US" altLang="ko-KR" sz="1400" dirty="0"/>
              <a:t>q1_C (</a:t>
            </a:r>
            <a:r>
              <a:rPr lang="ko-KR" altLang="en-US" sz="1400" dirty="0"/>
              <a:t>스포츠관람</a:t>
            </a:r>
            <a:r>
              <a:rPr lang="en-US" altLang="ko-KR" sz="1400" dirty="0"/>
              <a:t>), q1_D (</a:t>
            </a:r>
            <a:r>
              <a:rPr lang="ko-KR" altLang="en-US" sz="1400" dirty="0"/>
              <a:t>스포츠활동</a:t>
            </a:r>
            <a:r>
              <a:rPr lang="en-US" altLang="ko-KR" sz="1400" dirty="0"/>
              <a:t>)</a:t>
            </a:r>
            <a:r>
              <a:rPr lang="ko-KR" altLang="en-US" sz="1400" dirty="0"/>
              <a:t> 중 경험 無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sports_exp</a:t>
            </a:r>
            <a:r>
              <a:rPr lang="ko-KR" altLang="en-US" sz="1400" dirty="0"/>
              <a:t> </a:t>
            </a:r>
            <a:r>
              <a:rPr lang="en-US" altLang="ko-KR" sz="1400" dirty="0"/>
              <a:t>== ‘0’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EE750C-6E39-14C9-48E4-5F3345DDB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21" y="3314074"/>
            <a:ext cx="1527319" cy="10476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0ECF30-C429-BB1D-9005-41CAFB3929F4}"/>
              </a:ext>
            </a:extLst>
          </p:cNvPr>
          <p:cNvSpPr txBox="1"/>
          <p:nvPr/>
        </p:nvSpPr>
        <p:spPr>
          <a:xfrm>
            <a:off x="8113984" y="4425202"/>
            <a:ext cx="285881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스포츠여가생활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희망자 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6,972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endParaRPr lang="en-US" altLang="ko-KR" sz="140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스포츠여가생활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비희망자 </a:t>
            </a:r>
            <a:r>
              <a:rPr lang="en-US" altLang="ko-KR" sz="140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3,077</a:t>
            </a:r>
            <a:r>
              <a:rPr lang="ko-KR" altLang="en-US" sz="1400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85AE5A9-23E6-35EA-C5F7-0AE015C1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823" y="5372599"/>
            <a:ext cx="2198489" cy="13313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F35D1C2-7D54-EF44-7E12-DDA7A461C413}"/>
              </a:ext>
            </a:extLst>
          </p:cNvPr>
          <p:cNvGrpSpPr/>
          <p:nvPr/>
        </p:nvGrpSpPr>
        <p:grpSpPr>
          <a:xfrm>
            <a:off x="4218432" y="3633216"/>
            <a:ext cx="4072128" cy="1487424"/>
            <a:chOff x="4218432" y="3718560"/>
            <a:chExt cx="4072128" cy="1487424"/>
          </a:xfrm>
        </p:grpSpPr>
        <p:sp>
          <p:nvSpPr>
            <p:cNvPr id="2" name="화살표: 왼쪽/오른쪽/위쪽 1">
              <a:extLst>
                <a:ext uri="{FF2B5EF4-FFF2-40B4-BE49-F238E27FC236}">
                  <a16:creationId xmlns:a16="http://schemas.microsoft.com/office/drawing/2014/main" id="{F5F1FCA3-309C-624B-353F-D49250B1B666}"/>
                </a:ext>
              </a:extLst>
            </p:cNvPr>
            <p:cNvSpPr/>
            <p:nvPr/>
          </p:nvSpPr>
          <p:spPr>
            <a:xfrm rot="10800000">
              <a:off x="4218432" y="3718560"/>
              <a:ext cx="4072128" cy="1487424"/>
            </a:xfrm>
            <a:prstGeom prst="leftRightUpArrow">
              <a:avLst/>
            </a:prstGeom>
            <a:solidFill>
              <a:srgbClr val="06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6D57DD-A836-8268-C4E6-186E33790D33}"/>
                </a:ext>
              </a:extLst>
            </p:cNvPr>
            <p:cNvSpPr txBox="1"/>
            <p:nvPr/>
          </p:nvSpPr>
          <p:spPr>
            <a:xfrm>
              <a:off x="5425440" y="3925824"/>
              <a:ext cx="1694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lt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교차표</a:t>
              </a:r>
              <a:r>
                <a:rPr lang="ko-KR" altLang="en-US" sz="1400" dirty="0">
                  <a:solidFill>
                    <a:schemeClr val="lt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24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34F76-8E82-5B91-6F2B-8E6A7F2CF3CF}"/>
              </a:ext>
            </a:extLst>
          </p:cNvPr>
          <p:cNvGrpSpPr/>
          <p:nvPr/>
        </p:nvGrpSpPr>
        <p:grpSpPr>
          <a:xfrm>
            <a:off x="1341118" y="196354"/>
            <a:ext cx="5827778" cy="657727"/>
            <a:chOff x="1523999" y="208546"/>
            <a:chExt cx="4700587" cy="657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E520A-1948-1121-4B4C-0018E1F84671}"/>
                </a:ext>
              </a:extLst>
            </p:cNvPr>
            <p:cNvSpPr txBox="1"/>
            <p:nvPr/>
          </p:nvSpPr>
          <p:spPr>
            <a:xfrm>
              <a:off x="1739921" y="252986"/>
              <a:ext cx="4484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gradFill flip="none" rotWithShape="1">
                    <a:gsLst>
                      <a:gs pos="0">
                        <a:srgbClr val="47B5FF"/>
                      </a:gs>
                      <a:gs pos="100000">
                        <a:srgbClr val="1363DF"/>
                      </a:gs>
                    </a:gsLst>
                    <a:lin ang="0" scaled="1"/>
                    <a:tileRect/>
                  </a:gra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 altLang="ko-KR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ko-KR" altLang="en-US" sz="3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개요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EDA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A4EA6-804E-7CD1-1431-A3D7A5B91818}"/>
                </a:ext>
              </a:extLst>
            </p:cNvPr>
            <p:cNvSpPr/>
            <p:nvPr/>
          </p:nvSpPr>
          <p:spPr>
            <a:xfrm rot="5400000" flipV="1">
              <a:off x="1275346" y="457199"/>
              <a:ext cx="657727" cy="160421"/>
            </a:xfrm>
            <a:prstGeom prst="rect">
              <a:avLst/>
            </a:prstGeom>
            <a:gradFill>
              <a:gsLst>
                <a:gs pos="0">
                  <a:srgbClr val="47B5FF"/>
                </a:gs>
                <a:gs pos="100000">
                  <a:srgbClr val="1363D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8F0CF-485F-F64D-AD2C-02AD3325AD9E}"/>
              </a:ext>
            </a:extLst>
          </p:cNvPr>
          <p:cNvSpPr txBox="1"/>
          <p:nvPr/>
        </p:nvSpPr>
        <p:spPr>
          <a:xfrm>
            <a:off x="1298656" y="987058"/>
            <a:ext cx="29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국민여가활동조사</a:t>
            </a:r>
            <a:r>
              <a:rPr lang="ko-KR" altLang="en-US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628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endParaRPr lang="ko-KR" altLang="en-US" dirty="0">
              <a:solidFill>
                <a:srgbClr val="0628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C88FD-6CEA-BAC9-831C-3602D2814A39}"/>
              </a:ext>
            </a:extLst>
          </p:cNvPr>
          <p:cNvGrpSpPr/>
          <p:nvPr/>
        </p:nvGrpSpPr>
        <p:grpSpPr>
          <a:xfrm>
            <a:off x="-2" y="0"/>
            <a:ext cx="694946" cy="6858000"/>
            <a:chOff x="-2" y="0"/>
            <a:chExt cx="69494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435977-1025-E460-FB53-8BBE9AEADB9B}"/>
                </a:ext>
              </a:extLst>
            </p:cNvPr>
            <p:cNvSpPr/>
            <p:nvPr/>
          </p:nvSpPr>
          <p:spPr>
            <a:xfrm>
              <a:off x="1" y="0"/>
              <a:ext cx="694943" cy="6858000"/>
            </a:xfrm>
            <a:prstGeom prst="rect">
              <a:avLst/>
            </a:prstGeom>
            <a:solidFill>
              <a:srgbClr val="47B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312B93F-E4BC-4875-31EC-01294BAF63CA}"/>
                </a:ext>
              </a:extLst>
            </p:cNvPr>
            <p:cNvSpPr/>
            <p:nvPr/>
          </p:nvSpPr>
          <p:spPr>
            <a:xfrm rot="16200000">
              <a:off x="188600" y="565017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5C72D499-FEF3-3836-C9E4-AB9313B450F2}"/>
                </a:ext>
              </a:extLst>
            </p:cNvPr>
            <p:cNvSpPr/>
            <p:nvPr/>
          </p:nvSpPr>
          <p:spPr>
            <a:xfrm rot="16200000">
              <a:off x="188601" y="30466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42399544-8510-A4E1-D1FB-70F531025427}"/>
                </a:ext>
              </a:extLst>
            </p:cNvPr>
            <p:cNvSpPr/>
            <p:nvPr/>
          </p:nvSpPr>
          <p:spPr>
            <a:xfrm rot="16200000">
              <a:off x="188602" y="57019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9CA6F666-3DAC-0EFA-79F0-AEB7DDD7E728}"/>
                </a:ext>
              </a:extLst>
            </p:cNvPr>
            <p:cNvSpPr/>
            <p:nvPr/>
          </p:nvSpPr>
          <p:spPr>
            <a:xfrm rot="16200000">
              <a:off x="188599" y="5990460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FA9FF73F-C33D-6CCA-4785-A1AF4B2307D0}"/>
                </a:ext>
              </a:extLst>
            </p:cNvPr>
            <p:cNvSpPr/>
            <p:nvPr/>
          </p:nvSpPr>
          <p:spPr>
            <a:xfrm rot="16200000">
              <a:off x="188600" y="573011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FE5A623A-A637-B58D-9BB2-243CC8FD8CB2}"/>
                </a:ext>
              </a:extLst>
            </p:cNvPr>
            <p:cNvSpPr/>
            <p:nvPr/>
          </p:nvSpPr>
          <p:spPr>
            <a:xfrm rot="16200000">
              <a:off x="188601" y="5482461"/>
              <a:ext cx="314324" cy="691525"/>
            </a:xfrm>
            <a:prstGeom prst="parallelogram">
              <a:avLst>
                <a:gd name="adj" fmla="val 46446"/>
              </a:avLst>
            </a:prstGeom>
            <a:solidFill>
              <a:srgbClr val="136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337-A67E-FF49-A909-4C6FB76A628B}"/>
              </a:ext>
            </a:extLst>
          </p:cNvPr>
          <p:cNvSpPr txBox="1"/>
          <p:nvPr/>
        </p:nvSpPr>
        <p:spPr>
          <a:xfrm>
            <a:off x="1347424" y="1474738"/>
            <a:ext cx="517529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스포츠경험여부와 스포츠희망여부 간의 관련성 분석 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카이제곱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검정 수행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6C6277-1585-13FE-48A1-9954F8DF2A4C}"/>
              </a:ext>
            </a:extLst>
          </p:cNvPr>
          <p:cNvGrpSpPr/>
          <p:nvPr/>
        </p:nvGrpSpPr>
        <p:grpSpPr>
          <a:xfrm>
            <a:off x="1377696" y="2377440"/>
            <a:ext cx="4511040" cy="2682240"/>
            <a:chOff x="1377696" y="2377440"/>
            <a:chExt cx="4511040" cy="26822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F7EBF0-15A3-8D01-1830-1668A9421C97}"/>
                </a:ext>
              </a:extLst>
            </p:cNvPr>
            <p:cNvSpPr/>
            <p:nvPr/>
          </p:nvSpPr>
          <p:spPr>
            <a:xfrm>
              <a:off x="1377696" y="2377440"/>
              <a:ext cx="4511040" cy="268224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85AE5A9-23E6-35EA-C5F7-0AE015C1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9670" y="2480183"/>
              <a:ext cx="3015353" cy="182596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D42D2-D117-4648-DDEA-FB0E25B9F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2113" y="4383735"/>
              <a:ext cx="4035935" cy="53251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5FB16DC-717F-BE3D-9EC0-FEF5A06DA6E7}"/>
              </a:ext>
            </a:extLst>
          </p:cNvPr>
          <p:cNvSpPr txBox="1"/>
          <p:nvPr/>
        </p:nvSpPr>
        <p:spPr>
          <a:xfrm>
            <a:off x="1359616" y="5059186"/>
            <a:ext cx="5114336" cy="163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sz="1400" dirty="0"/>
              <a:t>H0: </a:t>
            </a:r>
            <a:r>
              <a:rPr lang="ko-KR" altLang="en-US" sz="1400" dirty="0"/>
              <a:t>스포츠경험여부와 스포츠희망여부는 서로 독립이다</a:t>
            </a:r>
            <a:endParaRPr lang="en-US" altLang="ko-KR" sz="1400" dirty="0"/>
          </a:p>
          <a:p>
            <a:r>
              <a:rPr lang="en-US" altLang="ko-KR" sz="1400" dirty="0"/>
              <a:t>H1: </a:t>
            </a:r>
            <a:r>
              <a:rPr lang="ko-KR" altLang="en-US" sz="1400" dirty="0"/>
              <a:t>스포츠경험여부와 스포츠희망여부는 서로 독립이 아니다</a:t>
            </a:r>
          </a:p>
          <a:p>
            <a:endParaRPr lang="en-US" altLang="ko-KR" sz="1400" dirty="0"/>
          </a:p>
          <a:p>
            <a:r>
              <a:rPr lang="ko-KR" altLang="en-US" sz="1200" dirty="0"/>
              <a:t>유의수준 </a:t>
            </a:r>
            <a:r>
              <a:rPr lang="en-US" altLang="ko-KR" sz="1200" dirty="0"/>
              <a:t>0.05 </a:t>
            </a:r>
            <a:r>
              <a:rPr lang="ko-KR" altLang="en-US" sz="1200" dirty="0"/>
              <a:t>하에서 스포츠경험여부와 스포츠희망여부는 서로 독립이 아니다</a:t>
            </a:r>
            <a:r>
              <a:rPr lang="en-US" altLang="ko-KR" sz="1200" dirty="0"/>
              <a:t>.</a:t>
            </a:r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스포츠경험여부</a:t>
            </a:r>
            <a:r>
              <a:rPr lang="ko-KR" altLang="en-US" sz="1400" dirty="0"/>
              <a:t>와 </a:t>
            </a:r>
            <a:r>
              <a:rPr lang="ko-KR" altLang="en-US" sz="1400" dirty="0">
                <a:solidFill>
                  <a:srgbClr val="FF0000"/>
                </a:solidFill>
              </a:rPr>
              <a:t>스포츠희망여부</a:t>
            </a:r>
            <a:r>
              <a:rPr lang="ko-KR" altLang="en-US" sz="1400" dirty="0"/>
              <a:t>에 </a:t>
            </a:r>
            <a:r>
              <a:rPr lang="ko-KR" altLang="en-US" sz="1400"/>
              <a:t>유의한 </a:t>
            </a:r>
            <a:r>
              <a:rPr lang="ko-KR" altLang="en-US" sz="1400">
                <a:solidFill>
                  <a:srgbClr val="FF0000"/>
                </a:solidFill>
              </a:rPr>
              <a:t>상관관계가 </a:t>
            </a:r>
            <a:r>
              <a:rPr lang="ko-KR" altLang="en-US" sz="1400" dirty="0">
                <a:solidFill>
                  <a:srgbClr val="FF0000"/>
                </a:solidFill>
              </a:rPr>
              <a:t>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447698-0B2F-DD0A-08CF-A868A9BA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82" y="5749457"/>
            <a:ext cx="3172268" cy="3334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3F310F-02B4-D5E9-F847-27A031744C43}"/>
              </a:ext>
            </a:extLst>
          </p:cNvPr>
          <p:cNvSpPr/>
          <p:nvPr/>
        </p:nvSpPr>
        <p:spPr>
          <a:xfrm>
            <a:off x="6473952" y="2609088"/>
            <a:ext cx="5559552" cy="14508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1266D1-8B89-0FFE-5527-CFDD31591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213" y="3599470"/>
            <a:ext cx="3258005" cy="390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6E874E-8311-7D66-FC8B-ACF154CB1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01" y="2673579"/>
            <a:ext cx="5389635" cy="82110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ECCD65-5B41-4F1A-193C-7E12957DDDF3}"/>
              </a:ext>
            </a:extLst>
          </p:cNvPr>
          <p:cNvSpPr txBox="1"/>
          <p:nvPr/>
        </p:nvSpPr>
        <p:spPr>
          <a:xfrm>
            <a:off x="6541216" y="1474738"/>
            <a:ext cx="543132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스포츠경험여부와 스포츠희망여부 간의 상관관계 확인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범주형 변수 간의 상관계수로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phi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상관계수</a:t>
            </a: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24DBF6-F202-94E2-C193-14ACE99C3413}"/>
              </a:ext>
            </a:extLst>
          </p:cNvPr>
          <p:cNvSpPr txBox="1"/>
          <p:nvPr/>
        </p:nvSpPr>
        <p:spPr>
          <a:xfrm>
            <a:off x="6254496" y="4303282"/>
            <a:ext cx="5888736" cy="15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스포츠경험자는 여가활동으로 스포츠를 희망하는 비율이 높음</a:t>
            </a:r>
            <a:endParaRPr lang="en-US" altLang="ko-KR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rgbClr val="06283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스포츠비경험자</a:t>
            </a:r>
            <a:r>
              <a:rPr lang="ko-KR" altLang="en-US" dirty="0" err="1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에게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최소한의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 경험을 유도</a:t>
            </a:r>
            <a:r>
              <a:rPr lang="ko-KR" altLang="en-US" dirty="0">
                <a:solidFill>
                  <a:srgbClr val="0628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한다면 여가활동으로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스포츠를 희망하게 될 확률이 높을 것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F2F5654-879E-DF95-D3CE-54442062D83E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4256074" y="3703875"/>
            <a:ext cx="4072587" cy="497698"/>
          </a:xfrm>
          <a:prstGeom prst="curvedConnector2">
            <a:avLst/>
          </a:prstGeom>
          <a:ln w="12700">
            <a:solidFill>
              <a:srgbClr val="06283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40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2378</Words>
  <Application>Microsoft Office PowerPoint</Application>
  <PresentationFormat>와이드스크린</PresentationFormat>
  <Paragraphs>445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나눔스퀘어</vt:lpstr>
      <vt:lpstr>나눔스퀘어 Light</vt:lpstr>
      <vt:lpstr>맑은 고딕</vt:lpstr>
      <vt:lpstr>Arial</vt:lpstr>
      <vt:lpstr>Angsana New</vt:lpstr>
      <vt:lpstr>Cambria Math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손동현</dc:creator>
  <cp:lastModifiedBy>손동현</cp:lastModifiedBy>
  <cp:revision>115</cp:revision>
  <dcterms:created xsi:type="dcterms:W3CDTF">2022-07-11T12:00:15Z</dcterms:created>
  <dcterms:modified xsi:type="dcterms:W3CDTF">2022-08-11T05:46:49Z</dcterms:modified>
</cp:coreProperties>
</file>